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notesSlides/notesSlide40.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7.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3.xml.rels" ContentType="application/vnd.openxmlformats-package.relationships+xml"/>
  <Override PartName="/ppt/notesSlides/_rels/notesSlide25.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1.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7.xml.rels" ContentType="application/vnd.openxmlformats-package.relationships+xml"/>
  <Override PartName="/ppt/notesSlides/_rels/notesSlide40.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media/image1.png" ContentType="image/png"/>
  <Override PartName="/ppt/media/image2.jpeg" ContentType="image/jpeg"/>
  <Override PartName="/ppt/media/image8.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3.jpeg" ContentType="image/jpeg"/>
  <Override PartName="/ppt/media/image14.png" ContentType="image/png"/>
  <Override PartName="/ppt/media/image15.png" ContentType="image/png"/>
  <Override PartName="/ppt/media/image16.jpeg" ContentType="image/jpe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1"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2"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3"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4"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803D6490-5B7B-408B-9638-4BF4416FB48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533520" y="764280"/>
            <a:ext cx="6704280" cy="3771000"/>
          </a:xfrm>
          <a:prstGeom prst="rect">
            <a:avLst/>
          </a:prstGeom>
          <a:ln w="0">
            <a:noFill/>
          </a:ln>
        </p:spPr>
      </p:sp>
      <p:sp>
        <p:nvSpPr>
          <p:cNvPr id="185"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This chapter goes over the evidence that shows </a:t>
            </a:r>
            <a:br/>
            <a:r>
              <a:rPr b="0" lang="en-US" sz="2000" spc="-1" strike="noStrike">
                <a:latin typeface="Arial"/>
              </a:rPr>
              <a:t>the gospel writers were there to witness the events they write about</a:t>
            </a:r>
            <a:br/>
            <a:br/>
            <a:r>
              <a:rPr b="0" lang="en-US" sz="2000" spc="-1" strike="noStrike">
                <a:latin typeface="Arial"/>
              </a:rPr>
              <a:t>Here are a few quotes from skeptics with objections that you’ll hear… (next slide)</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533520" y="764280"/>
            <a:ext cx="6704280" cy="3771000"/>
          </a:xfrm>
          <a:prstGeom prst="rect">
            <a:avLst/>
          </a:prstGeom>
          <a:ln w="0">
            <a:noFill/>
          </a:ln>
        </p:spPr>
      </p:sp>
      <p:sp>
        <p:nvSpPr>
          <p:cNvPr id="199"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Luke used this same type of verbiage to a fellow by the name of Theophilus in the beginning of the gospel of Luke.</a:t>
            </a:r>
            <a:br/>
            <a:br/>
            <a:r>
              <a:rPr b="0" lang="en-US" sz="2000" spc="-1" strike="noStrike">
                <a:latin typeface="Arial"/>
              </a:rPr>
              <a:t>Both Luke and Acts are addressed to a “Theophilus”</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533520" y="764280"/>
            <a:ext cx="6704280" cy="3771000"/>
          </a:xfrm>
          <a:prstGeom prst="rect">
            <a:avLst/>
          </a:prstGeom>
          <a:ln w="0">
            <a:noFill/>
          </a:ln>
        </p:spPr>
      </p:sp>
      <p:sp>
        <p:nvSpPr>
          <p:cNvPr id="201"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The mid-50’s is what even most skeptical scholars agree with for Paul writing Romans, Corinthians, and Galatians</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Most skeptical scholars agree that Paul is the author of Romans, Corinthians, and Galatians and have them dated between AD 48 and 60.</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533520" y="764280"/>
            <a:ext cx="6704280" cy="3771000"/>
          </a:xfrm>
          <a:prstGeom prst="rect">
            <a:avLst/>
          </a:prstGeom>
          <a:ln w="0">
            <a:noFill/>
          </a:ln>
        </p:spPr>
      </p:sp>
      <p:sp>
        <p:nvSpPr>
          <p:cNvPr id="203" name="PlaceHolder 2"/>
          <p:cNvSpPr>
            <a:spLocks noGrp="1"/>
          </p:cNvSpPr>
          <p:nvPr>
            <p:ph type="body"/>
          </p:nvPr>
        </p:nvSpPr>
        <p:spPr>
          <a:xfrm>
            <a:off x="777240" y="4777560"/>
            <a:ext cx="6217200" cy="481644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In Galatians, we can see that Paul met with the apostles Peter(Cephas) and James (the ½ bro of Jesus) within 3 years of his conversion,</a:t>
            </a:r>
            <a:br/>
            <a:r>
              <a:rPr b="0" lang="en-US" sz="2000" spc="-1" strike="noStrike">
                <a:latin typeface="Arial"/>
              </a:rPr>
              <a:t>at least 14 years before writing Galatians.</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It was definitely close enough to Jesus’ resurrection for there to still be 500 brethren who could confirm it</a:t>
            </a:r>
            <a:endParaRPr b="0" lang="en-US" sz="2000" spc="-1" strike="noStrike">
              <a:latin typeface="Arial"/>
            </a:endParaRPr>
          </a:p>
          <a:p>
            <a:pPr marL="216000" indent="-216000">
              <a:lnSpc>
                <a:spcPct val="100000"/>
              </a:lnSpc>
              <a:buNone/>
            </a:pPr>
            <a:r>
              <a:rPr b="0" lang="en-US" sz="2000" spc="-1" strike="noStrike">
                <a:latin typeface="Arial"/>
              </a:rPr>
              <a:t>And a gutsy claim to make to readers who could have recognized such a claim if untrue.</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533520" y="764280"/>
            <a:ext cx="6704280" cy="3771000"/>
          </a:xfrm>
          <a:prstGeom prst="rect">
            <a:avLst/>
          </a:prstGeom>
          <a:ln w="0">
            <a:noFill/>
          </a:ln>
        </p:spPr>
      </p:sp>
      <p:sp>
        <p:nvSpPr>
          <p:cNvPr id="205"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endParaRPr b="0" lang="en-US" sz="2000" spc="-1" strike="noStrike">
              <a:latin typeface="Arial"/>
            </a:endParaRPr>
          </a:p>
          <a:p>
            <a:pPr marL="216000" indent="-216000">
              <a:lnSpc>
                <a:spcPct val="100000"/>
              </a:lnSpc>
              <a:buNone/>
            </a:pP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533520" y="764280"/>
            <a:ext cx="6704280" cy="3771000"/>
          </a:xfrm>
          <a:prstGeom prst="rect">
            <a:avLst/>
          </a:prstGeom>
          <a:ln w="0">
            <a:noFill/>
          </a:ln>
        </p:spPr>
      </p:sp>
      <p:sp>
        <p:nvSpPr>
          <p:cNvPr id="207"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Luke, then acts, then 1 cor/Gal, 1 Tim</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533520" y="764280"/>
            <a:ext cx="6704280" cy="3771000"/>
          </a:xfrm>
          <a:prstGeom prst="rect">
            <a:avLst/>
          </a:prstGeom>
          <a:ln w="0">
            <a:noFill/>
          </a:ln>
        </p:spPr>
      </p:sp>
      <p:sp>
        <p:nvSpPr>
          <p:cNvPr id="209"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Luke admits he is not the eyewitness to the life of Jesus, </a:t>
            </a:r>
            <a:endParaRPr b="0" lang="en-US" sz="2000" spc="-1" strike="noStrike">
              <a:latin typeface="Arial"/>
            </a:endParaRPr>
          </a:p>
          <a:p>
            <a:pPr marL="216000" indent="-216000">
              <a:lnSpc>
                <a:spcPct val="100000"/>
              </a:lnSpc>
              <a:buNone/>
            </a:pPr>
            <a:r>
              <a:rPr b="0" lang="en-US" sz="2000" spc="-1" strike="noStrike">
                <a:latin typeface="Arial"/>
              </a:rPr>
              <a:t>but rather described himself as a historian </a:t>
            </a:r>
            <a:endParaRPr b="0" lang="en-US" sz="2000" spc="-1" strike="noStrike">
              <a:latin typeface="Arial"/>
            </a:endParaRPr>
          </a:p>
          <a:p>
            <a:pPr marL="216000" indent="-216000">
              <a:lnSpc>
                <a:spcPct val="100000"/>
              </a:lnSpc>
              <a:buNone/>
            </a:pPr>
            <a:r>
              <a:rPr b="0" lang="en-US" sz="2000" spc="-1" strike="noStrike">
                <a:latin typeface="Arial"/>
              </a:rPr>
              <a:t>collecting statements from those who were.</a:t>
            </a:r>
            <a:endParaRPr b="0" lang="en-US" sz="2000" spc="-1" strike="noStrike">
              <a:latin typeface="Arial"/>
            </a:endParaRPr>
          </a:p>
          <a:p>
            <a:pPr marL="216000" indent="-216000">
              <a:lnSpc>
                <a:spcPct val="100000"/>
              </a:lnSpc>
              <a:buNone/>
            </a:pPr>
            <a:r>
              <a:rPr b="0" lang="en-US" sz="2000" spc="-1" strike="noStrike">
                <a:latin typeface="Arial"/>
              </a:rPr>
              <a:t>.</a:t>
            </a:r>
            <a:endParaRPr b="0" lang="en-US" sz="2000" spc="-1" strike="noStrike">
              <a:latin typeface="Arial"/>
            </a:endParaRPr>
          </a:p>
          <a:p>
            <a:pPr marL="216000" indent="-216000">
              <a:lnSpc>
                <a:spcPct val="100000"/>
              </a:lnSpc>
              <a:buNone/>
            </a:pPr>
            <a:r>
              <a:rPr b="0" lang="en-US" sz="2000" spc="-1" strike="noStrike">
                <a:latin typeface="Arial"/>
              </a:rPr>
              <a:t>It is reasonable to infer that Mark’s gospel was already </a:t>
            </a:r>
            <a:endParaRPr b="0" lang="en-US" sz="2000" spc="-1" strike="noStrike">
              <a:latin typeface="Arial"/>
            </a:endParaRPr>
          </a:p>
          <a:p>
            <a:pPr marL="216000" indent="-216000">
              <a:lnSpc>
                <a:spcPct val="100000"/>
              </a:lnSpc>
              <a:buNone/>
            </a:pPr>
            <a:r>
              <a:rPr b="0" lang="en-US" sz="2000" spc="-1" strike="noStrike">
                <a:latin typeface="Arial"/>
              </a:rPr>
              <a:t>recognized, accepted, and available </a:t>
            </a:r>
            <a:endParaRPr b="0" lang="en-US" sz="2000" spc="-1" strike="noStrike">
              <a:latin typeface="Arial"/>
            </a:endParaRPr>
          </a:p>
          <a:p>
            <a:pPr marL="216000" indent="-216000">
              <a:lnSpc>
                <a:spcPct val="100000"/>
              </a:lnSpc>
              <a:buNone/>
            </a:pPr>
            <a:r>
              <a:rPr b="0" lang="en-US" sz="2000" spc="-1" strike="noStrike">
                <a:latin typeface="Arial"/>
              </a:rPr>
              <a:t>when Luke was written.</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533520" y="764280"/>
            <a:ext cx="6704280" cy="3771000"/>
          </a:xfrm>
          <a:prstGeom prst="rect">
            <a:avLst/>
          </a:prstGeom>
          <a:ln w="0">
            <a:noFill/>
          </a:ln>
        </p:spPr>
      </p:sp>
      <p:sp>
        <p:nvSpPr>
          <p:cNvPr id="187"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Bart Ehrman believes Jesus existed, but does not believe the resurrection and miracle claims about Jesus</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533520" y="764280"/>
            <a:ext cx="6704280" cy="3771000"/>
          </a:xfrm>
          <a:prstGeom prst="rect">
            <a:avLst/>
          </a:prstGeom>
          <a:ln w="0">
            <a:noFill/>
          </a:ln>
        </p:spPr>
      </p:sp>
      <p:sp>
        <p:nvSpPr>
          <p:cNvPr id="211"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An initial ‘crime broadcast’ consists of only the essential information needed to resolve the immediate problem at hand. </a:t>
            </a:r>
            <a:endParaRPr b="0" lang="en-US" sz="2000" spc="-1" strike="noStrike">
              <a:latin typeface="Arial"/>
            </a:endParaRPr>
          </a:p>
          <a:p>
            <a:pPr marL="216000" indent="-216000">
              <a:lnSpc>
                <a:spcPct val="100000"/>
              </a:lnSpc>
              <a:buNone/>
            </a:pPr>
            <a:r>
              <a:rPr b="0" lang="en-US" sz="2000" spc="-1" strike="noStrike">
                <a:latin typeface="Arial"/>
              </a:rPr>
              <a:t>Perhaps a description of a getaway car or color of clothing a suspect was wearing, but not super descriptive.</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533520" y="764280"/>
            <a:ext cx="6704280" cy="3771000"/>
          </a:xfrm>
          <a:prstGeom prst="rect">
            <a:avLst/>
          </a:prstGeom>
          <a:ln w="0">
            <a:noFill/>
          </a:ln>
        </p:spPr>
      </p:sp>
      <p:sp>
        <p:nvSpPr>
          <p:cNvPr id="213" name="PlaceHolder 2"/>
          <p:cNvSpPr>
            <a:spLocks noGrp="1"/>
          </p:cNvSpPr>
          <p:nvPr>
            <p:ph type="body"/>
          </p:nvPr>
        </p:nvSpPr>
        <p:spPr>
          <a:xfrm>
            <a:off x="777240" y="4777560"/>
            <a:ext cx="6217200" cy="453312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Mark seems to be protecting key players.</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-Arrest::</a:t>
            </a:r>
            <a:br/>
            <a:r>
              <a:rPr b="0" lang="en-US" sz="2000" spc="-1" strike="noStrike">
                <a:latin typeface="Arial"/>
              </a:rPr>
              <a:t>Mark does not mention that it was Peter who cut off the high priest servant Malchus’ ear. </a:t>
            </a:r>
            <a:endParaRPr b="0" lang="en-US" sz="2000" spc="-1" strike="noStrike">
              <a:latin typeface="Arial"/>
            </a:endParaRPr>
          </a:p>
          <a:p>
            <a:pPr marL="216000" indent="-216000">
              <a:lnSpc>
                <a:spcPct val="100000"/>
              </a:lnSpc>
              <a:buNone/>
            </a:pPr>
            <a:r>
              <a:rPr b="0" lang="en-US" sz="2000" spc="-1" strike="noStrike">
                <a:latin typeface="Arial"/>
              </a:rPr>
              <a:t>Perhaps Mark did not want to put Peter in harms way.</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-Mark::</a:t>
            </a:r>
            <a:br/>
            <a:r>
              <a:rPr b="0" lang="en-US" sz="2000" spc="-1" strike="noStrike">
                <a:latin typeface="Arial"/>
              </a:rPr>
              <a:t>We know from John that it was Mary, the sister of Martha who poured the perfume on Jesus’ head,</a:t>
            </a:r>
            <a:br/>
            <a:r>
              <a:rPr b="0" lang="en-US" sz="2000" spc="-1" strike="noStrike">
                <a:latin typeface="Arial"/>
              </a:rPr>
              <a:t>which could have been interpreted as her anointing Jesus as king, which the religious leaders would have found offense with.</a:t>
            </a:r>
            <a:endParaRPr b="0" lang="en-US" sz="2000" spc="-1" strike="noStrike">
              <a:latin typeface="Arial"/>
            </a:endParaRPr>
          </a:p>
          <a:p>
            <a:pPr marL="216000" indent="-216000">
              <a:lnSpc>
                <a:spcPct val="100000"/>
              </a:lnSpc>
              <a:buNone/>
            </a:pPr>
            <a:r>
              <a:rPr b="0" lang="en-US" sz="2000" spc="-1" strike="noStrike">
                <a:latin typeface="Arial"/>
              </a:rPr>
              <a:t>The religious leaders already did not like that Lazarus was resurrected. Mark writing it down might have made Lazarus a target.</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533520" y="764280"/>
            <a:ext cx="6704280" cy="3771000"/>
          </a:xfrm>
          <a:prstGeom prst="rect">
            <a:avLst/>
          </a:prstGeom>
          <a:ln w="0">
            <a:noFill/>
          </a:ln>
        </p:spPr>
      </p:sp>
      <p:sp>
        <p:nvSpPr>
          <p:cNvPr id="215"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Contrasting Matthew + Luke,</a:t>
            </a:r>
            <a:br/>
            <a:r>
              <a:rPr b="0" lang="en-US" sz="2000" spc="-1" strike="noStrike">
                <a:latin typeface="Arial"/>
              </a:rPr>
              <a:t>Mark had more of a urgent objective</a:t>
            </a:r>
            <a:br/>
            <a:r>
              <a:rPr b="0" lang="en-US" sz="2000" spc="-1" strike="noStrike">
                <a:latin typeface="Arial"/>
              </a:rPr>
              <a:t>whereas Matthew and Luke wanted a more chronological order approach.</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533520" y="764280"/>
            <a:ext cx="6704280" cy="3771000"/>
          </a:xfrm>
          <a:prstGeom prst="rect">
            <a:avLst/>
          </a:prstGeom>
          <a:ln w="0">
            <a:noFill/>
          </a:ln>
        </p:spPr>
      </p:sp>
      <p:sp>
        <p:nvSpPr>
          <p:cNvPr id="217"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This extra comment:</a:t>
            </a:r>
            <a:br/>
            <a:r>
              <a:rPr b="0" lang="en-US" sz="2000" spc="-1" strike="noStrike">
                <a:latin typeface="Arial"/>
              </a:rPr>
              <a:t>Is most reasonable with john writing this after finding out about Peter’s death. </a:t>
            </a:r>
            <a:br/>
            <a:r>
              <a:rPr b="0" lang="en-US" sz="2000" spc="-1" strike="noStrike">
                <a:latin typeface="Arial"/>
              </a:rPr>
              <a:t>Perhaps John felt what Jesus said needed more explanation, which is normal for eyewitnesses who testify after hearing the testimony of others.</a:t>
            </a:r>
            <a:br/>
            <a:r>
              <a:rPr b="0" lang="en-US" sz="2000" spc="-1" strike="noStrike">
                <a:latin typeface="Arial"/>
              </a:rPr>
              <a:t>They try to clarify.</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533520" y="764280"/>
            <a:ext cx="6704280" cy="3771000"/>
          </a:xfrm>
          <a:prstGeom prst="rect">
            <a:avLst/>
          </a:prstGeom>
          <a:ln w="0">
            <a:noFill/>
          </a:ln>
        </p:spPr>
      </p:sp>
      <p:sp>
        <p:nvSpPr>
          <p:cNvPr id="219"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a:t>
            </a:r>
            <a:endParaRPr b="0" lang="en-US" sz="2000" spc="-1" strike="noStrike">
              <a:latin typeface="Arial"/>
            </a:endParaRPr>
          </a:p>
          <a:p>
            <a:pPr marL="216000" indent="-216000">
              <a:lnSpc>
                <a:spcPct val="100000"/>
              </a:lnSpc>
              <a:buNone/>
            </a:pPr>
            <a:r>
              <a:rPr b="0" lang="en-US" sz="2000" spc="-1" strike="noStrike">
                <a:latin typeface="Arial"/>
              </a:rPr>
              <a:t>(according to Eusebius’ History of the Church, Book 4, Chapter 14.7), and Irenaeus, the ancient Bishop of Lugdunum, also affirmed this to be the case (see Against Heresies, Book 3, Chapter 1). Later Church Fathers (like Origen, Eusebius, and Jerome) repeated this claim.</a:t>
            </a:r>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533520" y="764280"/>
            <a:ext cx="6704280" cy="3771000"/>
          </a:xfrm>
          <a:prstGeom prst="rect">
            <a:avLst/>
          </a:prstGeom>
          <a:ln w="0">
            <a:noFill/>
          </a:ln>
        </p:spPr>
      </p:sp>
      <p:sp>
        <p:nvSpPr>
          <p:cNvPr id="221"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-Tacitus::</a:t>
            </a:r>
            <a:br/>
            <a:r>
              <a:rPr b="0" lang="en-US" sz="2000" spc="-1" strike="noStrike">
                <a:latin typeface="Arial"/>
              </a:rPr>
              <a:t>-Roman senator and historian under Nero</a:t>
            </a:r>
            <a:br/>
            <a:endParaRPr b="0" lang="en-US" sz="2000" spc="-1" strike="noStrike">
              <a:latin typeface="Arial"/>
            </a:endParaRPr>
          </a:p>
          <a:p>
            <a:pPr marL="216000" indent="-216000">
              <a:lnSpc>
                <a:spcPct val="100000"/>
              </a:lnSpc>
              <a:buNone/>
            </a:pPr>
            <a:r>
              <a:rPr b="0" lang="en-US" sz="2000" spc="-1" strike="noStrike">
                <a:latin typeface="Arial"/>
              </a:rPr>
              <a:t>-Tacitus was present during much of this period of time, but failed to write about himself or identify himself as the author. </a:t>
            </a:r>
            <a:br/>
            <a:endParaRPr b="0" lang="en-US" sz="2000" spc="-1" strike="noStrike">
              <a:latin typeface="Arial"/>
            </a:endParaRPr>
          </a:p>
          <a:p>
            <a:pPr marL="216000" indent="-216000">
              <a:lnSpc>
                <a:spcPct val="100000"/>
              </a:lnSpc>
              <a:buNone/>
            </a:pPr>
            <a:r>
              <a:rPr b="0" lang="en-US" sz="2000" spc="-1" strike="noStrike">
                <a:latin typeface="Arial"/>
              </a:rPr>
              <a:t>-Like the Gospels, Tacitus’s authorship is supported by other early writers attributing the writings to him.</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533520" y="764280"/>
            <a:ext cx="6704280" cy="3771000"/>
          </a:xfrm>
          <a:prstGeom prst="rect">
            <a:avLst/>
          </a:prstGeom>
          <a:ln w="0">
            <a:noFill/>
          </a:ln>
        </p:spPr>
      </p:sp>
      <p:sp>
        <p:nvSpPr>
          <p:cNvPr id="189"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He thinks that the Jesus in the gospels is not the Jesus of the 1</a:t>
            </a:r>
            <a:r>
              <a:rPr b="0" lang="en-US" sz="2000" spc="-1" strike="noStrike" baseline="33000">
                <a:latin typeface="Arial"/>
              </a:rPr>
              <a:t>st</a:t>
            </a:r>
            <a:r>
              <a:rPr b="0" lang="en-US" sz="2000" spc="-1" strike="noStrike">
                <a:latin typeface="Arial"/>
              </a:rPr>
              <a:t> century Jesus</a:t>
            </a:r>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533520" y="764280"/>
            <a:ext cx="6704280" cy="3771000"/>
          </a:xfrm>
          <a:prstGeom prst="rect">
            <a:avLst/>
          </a:prstGeom>
          <a:ln w="0">
            <a:noFill/>
          </a:ln>
        </p:spPr>
      </p:sp>
      <p:sp>
        <p:nvSpPr>
          <p:cNvPr id="223" name="PlaceHolder 2"/>
          <p:cNvSpPr>
            <a:spLocks noGrp="1"/>
          </p:cNvSpPr>
          <p:nvPr>
            <p:ph type="body"/>
          </p:nvPr>
        </p:nvSpPr>
        <p:spPr>
          <a:xfrm>
            <a:off x="777240" y="4777560"/>
            <a:ext cx="6217200" cy="5743080"/>
          </a:xfrm>
          <a:prstGeom prst="rect">
            <a:avLst/>
          </a:prstGeom>
          <a:noFill/>
          <a:ln w="0">
            <a:noFill/>
          </a:ln>
        </p:spPr>
        <p:txBody>
          <a:bodyPr lIns="0" rIns="0" tIns="0" bIns="0" anchor="t">
            <a:noAutofit/>
          </a:bodyPr>
          <a:p>
            <a:pPr marL="216000" indent="-216000">
              <a:lnSpc>
                <a:spcPct val="100000"/>
              </a:lnSpc>
              <a:spcBef>
                <a:spcPts val="1417"/>
              </a:spcBef>
              <a:buClr>
                <a:srgbClr val="000000"/>
              </a:buClr>
              <a:buSzPct val="45000"/>
              <a:buFont typeface="Wingdings" charset="2"/>
              <a:buChar char=""/>
            </a:pPr>
            <a:r>
              <a:rPr b="0" lang="en-US" sz="2000" spc="-1" strike="noStrike">
                <a:latin typeface="Arial"/>
              </a:rPr>
              <a:t>-Ignoring::</a:t>
            </a:r>
            <a:br/>
            <a:r>
              <a:rPr b="0" lang="en-US" sz="2000" spc="-1" strike="noStrike">
                <a:latin typeface="Arial"/>
              </a:rPr>
              <a:t>A common tactic of folks who do not believe the supernatural is possible is to automatically assume miracles cannot happen.</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-Gospel::</a:t>
            </a:r>
            <a:br/>
            <a:r>
              <a:rPr b="0" lang="en-US" sz="2000" spc="-1" strike="noStrike">
                <a:latin typeface="Arial"/>
              </a:rPr>
              <a:t>Such as when Peter denied Jesus 3 times.</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-If::</a:t>
            </a:r>
            <a:br/>
            <a:r>
              <a:rPr b="0" lang="en-US" sz="2000" spc="-1" strike="noStrike">
                <a:latin typeface="Arial"/>
              </a:rPr>
              <a:t>With the resurrection, the gospels repeatedly write about how amazing Jesus’ prediction was that He would raise Himself from the grave.</a:t>
            </a:r>
            <a:br/>
            <a:r>
              <a:rPr b="0" lang="en-US" sz="2000" spc="-1" strike="noStrike">
                <a:latin typeface="Arial"/>
              </a:rPr>
              <a:t>-Why wouldn’t the gospel writers brag about Jesus predicting the temple destruction too, if they wrote this post 70 AD.</a:t>
            </a:r>
            <a:br/>
            <a:r>
              <a:rPr b="0" lang="en-US" sz="2000" spc="-1" strike="noStrike">
                <a:latin typeface="Arial"/>
              </a:rPr>
              <a:t>The skeptic criticism is not consistent with the evidence.</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533520" y="764280"/>
            <a:ext cx="6704280" cy="3771000"/>
          </a:xfrm>
          <a:prstGeom prst="rect">
            <a:avLst/>
          </a:prstGeom>
          <a:ln w="0">
            <a:noFill/>
          </a:ln>
        </p:spPr>
      </p:sp>
      <p:sp>
        <p:nvSpPr>
          <p:cNvPr id="225" name="PlaceHolder 2"/>
          <p:cNvSpPr>
            <a:spLocks noGrp="1"/>
          </p:cNvSpPr>
          <p:nvPr>
            <p:ph type="body"/>
          </p:nvPr>
        </p:nvSpPr>
        <p:spPr>
          <a:xfrm>
            <a:off x="777240" y="4777560"/>
            <a:ext cx="6217200" cy="594972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ea typeface="Microsoft YaHei"/>
              </a:rPr>
              <a:t>-Theophilus::</a:t>
            </a:r>
            <a:br/>
            <a:r>
              <a:rPr b="0" lang="en-US" sz="2000" spc="-1" strike="noStrike">
                <a:latin typeface="Arial"/>
                <a:ea typeface="Microsoft YaHei"/>
              </a:rPr>
              <a:t>Gospel account was for all those who were friends of God.</a:t>
            </a:r>
            <a:br/>
            <a:r>
              <a:rPr b="0" lang="en-US" sz="2000" spc="-1" strike="noStrike">
                <a:latin typeface="Arial"/>
                <a:ea typeface="Microsoft YaHei"/>
              </a:rPr>
              <a:t>-also consider that it seems odd to write all that effort in Luke’s gospel just for one person. Perhaps it was written for the masses. Friends of God.</a:t>
            </a:r>
            <a:endParaRPr b="0" lang="en-US" sz="2000" spc="-1" strike="noStrike">
              <a:latin typeface="Arial"/>
            </a:endParaRPr>
          </a:p>
          <a:p>
            <a:pPr marL="216000" indent="-216000">
              <a:lnSpc>
                <a:spcPct val="100000"/>
              </a:lnSpc>
              <a:buNone/>
            </a:pPr>
            <a:r>
              <a:rPr b="0" lang="en-US" sz="2000" spc="-1" strike="noStrike">
                <a:latin typeface="Arial"/>
                <a:ea typeface="Microsoft YaHei"/>
              </a:rPr>
              <a:t>-Or, “Friend of God” could have been an alias for someone in a high, Roman government position so as to not openly expose them as being a Christian</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ea typeface="Microsoft YaHei"/>
              </a:rPr>
              <a:t>-A::</a:t>
            </a:r>
            <a:br/>
            <a:r>
              <a:rPr b="0" lang="en-US" sz="2000" spc="-1" strike="noStrike">
                <a:latin typeface="Arial"/>
                <a:ea typeface="Microsoft YaHei"/>
              </a:rPr>
              <a:t>Luke himself provides three examples of this usage: the </a:t>
            </a:r>
            <a:br/>
            <a:r>
              <a:rPr b="0" lang="en-US" sz="2000" spc="-1" strike="noStrike">
                <a:latin typeface="Arial"/>
                <a:ea typeface="Microsoft YaHei"/>
              </a:rPr>
              <a:t>-letter of Lysias to the governor </a:t>
            </a:r>
            <a:r>
              <a:rPr b="1" lang="en-US" sz="2000" spc="-1" strike="noStrike">
                <a:latin typeface="Arial"/>
                <a:ea typeface="Microsoft YaHei"/>
              </a:rPr>
              <a:t>Felix</a:t>
            </a:r>
            <a:r>
              <a:rPr b="0" lang="en-US" sz="2000" spc="-1" strike="noStrike">
                <a:latin typeface="Arial"/>
                <a:ea typeface="Microsoft YaHei"/>
              </a:rPr>
              <a:t> (Acts 23:26), an </a:t>
            </a:r>
            <a:br/>
            <a:r>
              <a:rPr b="0" lang="en-US" sz="2000" spc="-1" strike="noStrike">
                <a:latin typeface="Arial"/>
                <a:ea typeface="Microsoft YaHei"/>
              </a:rPr>
              <a:t>-address to the same man by </a:t>
            </a:r>
            <a:r>
              <a:rPr b="1" lang="en-US" sz="2000" spc="-1" strike="noStrike">
                <a:latin typeface="Arial"/>
                <a:ea typeface="Microsoft YaHei"/>
              </a:rPr>
              <a:t>Tertullus</a:t>
            </a:r>
            <a:r>
              <a:rPr b="0" lang="en-US" sz="2000" spc="-1" strike="noStrike">
                <a:latin typeface="Arial"/>
                <a:ea typeface="Microsoft YaHei"/>
              </a:rPr>
              <a:t> (24:3), and </a:t>
            </a:r>
            <a:br/>
            <a:r>
              <a:rPr b="0" lang="en-US" sz="2000" spc="-1" strike="noStrike">
                <a:latin typeface="Arial"/>
                <a:ea typeface="Microsoft YaHei"/>
              </a:rPr>
              <a:t>-Paul’s speech to the governor </a:t>
            </a:r>
            <a:r>
              <a:rPr b="1" lang="en-US" sz="2000" spc="-1" strike="noStrike">
                <a:latin typeface="Arial"/>
                <a:ea typeface="Microsoft YaHei"/>
              </a:rPr>
              <a:t>Festus</a:t>
            </a:r>
            <a:r>
              <a:rPr b="0" lang="en-US" sz="2000" spc="-1" strike="noStrike">
                <a:latin typeface="Arial"/>
                <a:ea typeface="Microsoft YaHei"/>
              </a:rPr>
              <a:t> (26:25). </a:t>
            </a:r>
            <a:br/>
            <a:r>
              <a:rPr b="0" lang="en-US" sz="2000" spc="-1" strike="noStrike">
                <a:latin typeface="Arial"/>
                <a:ea typeface="Microsoft YaHei"/>
              </a:rPr>
              <a:t>-but Luke does not address Theophilus as “Most Excellent” in the book of acts; it could be that Theophilus was no longer in his position of authority anymore.</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533520" y="764280"/>
            <a:ext cx="6704280" cy="3771000"/>
          </a:xfrm>
          <a:prstGeom prst="rect">
            <a:avLst/>
          </a:prstGeom>
          <a:ln w="0">
            <a:noFill/>
          </a:ln>
        </p:spPr>
      </p:sp>
      <p:sp>
        <p:nvSpPr>
          <p:cNvPr id="227"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-since high priests were different year by year, it could be that Theophilus Ben Ananus, being a Roman appointed high priest was *</a:t>
            </a:r>
            <a:r>
              <a:rPr b="1" lang="en-US" sz="2000" spc="-1" strike="noStrike">
                <a:latin typeface="Arial"/>
              </a:rPr>
              <a:t>excellent</a:t>
            </a:r>
            <a:r>
              <a:rPr b="0" lang="en-US" sz="2000" spc="-1" strike="noStrike">
                <a:latin typeface="Arial"/>
              </a:rPr>
              <a:t>* one year for the gospel of Luke, and not high priest another year when Acts was written.</a:t>
            </a:r>
            <a:br/>
            <a:r>
              <a:rPr b="0" lang="en-US" sz="2000" spc="-1" strike="noStrike">
                <a:latin typeface="Arial"/>
              </a:rPr>
              <a:t>-The fact that Luke goes into so much detail about Zechariah and his activity in the temple might explain why Luke wrote about how Joseph and Mary took Jesus to the temple and again when He was 12 years old.</a:t>
            </a:r>
            <a:br/>
            <a:br/>
            <a:r>
              <a:rPr b="0" lang="en-US" sz="2000" spc="-1" strike="noStrike">
                <a:latin typeface="Arial"/>
              </a:rPr>
              <a:t>-Luke does not mention Caiaphas’ role in Jesus’ crucifixion perhaps because Caiaphas was Theophilus ben Ananus’ brother-in-law.</a:t>
            </a:r>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533520" y="764280"/>
            <a:ext cx="6704280" cy="3771000"/>
          </a:xfrm>
          <a:prstGeom prst="rect">
            <a:avLst/>
          </a:prstGeom>
          <a:ln w="0">
            <a:noFill/>
          </a:ln>
        </p:spPr>
      </p:sp>
      <p:sp>
        <p:nvSpPr>
          <p:cNvPr id="229"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spcBef>
                <a:spcPts val="1417"/>
              </a:spcBef>
              <a:buClr>
                <a:srgbClr val="000000"/>
              </a:buClr>
              <a:buSzPct val="45000"/>
              <a:buFont typeface="Wingdings" charset="2"/>
              <a:buChar char=""/>
            </a:pPr>
            <a:r>
              <a:rPr b="0" lang="en-US" sz="2000" spc="-1" strike="noStrike">
                <a:latin typeface="Arial"/>
              </a:rPr>
              <a:t>2.)Critics say Luke copied off Josephus</a:t>
            </a:r>
            <a:br/>
            <a:r>
              <a:rPr b="0" lang="en-US" sz="2000" spc="-1" strike="noStrike">
                <a:latin typeface="Arial"/>
              </a:rPr>
              <a:t>(which would make gospel of Luke late, and a lie)</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Possible Luke copied off of Josephus?</a:t>
            </a:r>
            <a:br/>
            <a:r>
              <a:rPr b="0" lang="en-US" sz="2000" spc="-1" strike="noStrike">
                <a:latin typeface="Arial"/>
              </a:rPr>
              <a:t>But is it evidentially reasonable? no.</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533520" y="764280"/>
            <a:ext cx="6704280" cy="3771000"/>
          </a:xfrm>
          <a:prstGeom prst="rect">
            <a:avLst/>
          </a:prstGeom>
          <a:ln w="0">
            <a:noFill/>
          </a:ln>
        </p:spPr>
      </p:sp>
      <p:sp>
        <p:nvSpPr>
          <p:cNvPr id="191"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The quote suggests that if paintings and sculptures are based on a lie, no amount of them made will make the lie true.</a:t>
            </a:r>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533520" y="764280"/>
            <a:ext cx="6704280" cy="3771000"/>
          </a:xfrm>
          <a:prstGeom prst="rect">
            <a:avLst/>
          </a:prstGeom>
          <a:ln w="0">
            <a:noFill/>
          </a:ln>
        </p:spPr>
      </p:sp>
      <p:sp>
        <p:nvSpPr>
          <p:cNvPr id="231"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-The last 5 pieces of evidence support the 2</a:t>
            </a:r>
            <a:r>
              <a:rPr b="0" lang="en-US" sz="2000" spc="-1" strike="noStrike" baseline="33000">
                <a:latin typeface="Arial"/>
              </a:rPr>
              <a:t>nd</a:t>
            </a:r>
            <a:r>
              <a:rPr b="0" lang="en-US" sz="2000" spc="-1" strike="noStrike">
                <a:latin typeface="Arial"/>
              </a:rPr>
              <a:t> inference based on the evidence, but has great difficulty in explaining how the first 11 pieces of evidence exist.</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-The first 11 pieces of evidence is also based on evidence, except they are </a:t>
            </a:r>
            <a:r>
              <a:rPr b="1" lang="en-US" sz="2000" spc="-1" strike="noStrike">
                <a:latin typeface="Arial"/>
              </a:rPr>
              <a:t>feasible</a:t>
            </a:r>
            <a:r>
              <a:rPr b="0" lang="en-US" sz="2000" spc="-1" strike="noStrike">
                <a:latin typeface="Arial"/>
              </a:rPr>
              <a:t>, </a:t>
            </a:r>
            <a:r>
              <a:rPr b="1" lang="en-US" sz="2000" spc="-1" strike="noStrike">
                <a:latin typeface="Arial"/>
              </a:rPr>
              <a:t>straightforward</a:t>
            </a:r>
            <a:r>
              <a:rPr b="0" lang="en-US" sz="2000" spc="-1" strike="noStrike">
                <a:latin typeface="Arial"/>
              </a:rPr>
              <a:t>, and </a:t>
            </a:r>
            <a:r>
              <a:rPr b="1" lang="en-US" sz="2000" spc="-1" strike="noStrike">
                <a:latin typeface="Arial"/>
              </a:rPr>
              <a:t>logical</a:t>
            </a:r>
            <a:r>
              <a:rPr b="0" lang="en-US" sz="2000" spc="-1" strike="noStrike">
                <a:latin typeface="Arial"/>
              </a:rPr>
              <a:t>. They are a superior explanation to the last 5 pieces of evidence.</a:t>
            </a:r>
            <a:br/>
            <a:endParaRPr b="0" lang="en-US" sz="2000" spc="-1" strike="noStrike">
              <a:latin typeface="Arial"/>
            </a:endParaRPr>
          </a:p>
          <a:p>
            <a:pPr marL="216000" indent="-216000">
              <a:lnSpc>
                <a:spcPct val="100000"/>
              </a:lnSpc>
              <a:buNone/>
            </a:pPr>
            <a:r>
              <a:rPr b="0" lang="en-US" sz="2000" spc="-1" strike="noStrike">
                <a:latin typeface="Arial"/>
              </a:rPr>
              <a:t>-The last 5 can’t explain the 1</a:t>
            </a:r>
            <a:r>
              <a:rPr b="0" lang="en-US" sz="2000" spc="-1" strike="noStrike" baseline="33000">
                <a:latin typeface="Arial"/>
              </a:rPr>
              <a:t>st</a:t>
            </a:r>
            <a:r>
              <a:rPr b="0" lang="en-US" sz="2000" spc="-1" strike="noStrike">
                <a:latin typeface="Arial"/>
              </a:rPr>
              <a:t> 11, but the first 11 can explain the last 5 pieces of evidence.</a:t>
            </a:r>
            <a:endParaRPr b="0" lang="en-US" sz="2000" spc="-1" strike="noStrike">
              <a:latin typeface="Arial"/>
            </a:endParaRPr>
          </a:p>
          <a:p>
            <a:pPr marL="216000" indent="-216000">
              <a:lnSpc>
                <a:spcPct val="100000"/>
              </a:lnSpc>
              <a:buNone/>
            </a:pP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533520" y="764280"/>
            <a:ext cx="6704280" cy="3771000"/>
          </a:xfrm>
          <a:prstGeom prst="rect">
            <a:avLst/>
          </a:prstGeom>
          <a:ln w="0">
            <a:noFill/>
          </a:ln>
        </p:spPr>
      </p:sp>
      <p:sp>
        <p:nvSpPr>
          <p:cNvPr id="193" name="PlaceHolder 2"/>
          <p:cNvSpPr>
            <a:spLocks noGrp="1"/>
          </p:cNvSpPr>
          <p:nvPr>
            <p:ph type="body"/>
          </p:nvPr>
        </p:nvSpPr>
        <p:spPr>
          <a:xfrm>
            <a:off x="777240" y="4777560"/>
            <a:ext cx="6217200" cy="623304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Jesus predicted the temple would be destroyed, so it would be to be benefit of the gospel writers to record if it happened.</a:t>
            </a:r>
            <a:endParaRPr b="0" lang="en-US" sz="2000" spc="-1" strike="noStrike">
              <a:latin typeface="Arial"/>
            </a:endParaRPr>
          </a:p>
          <a:p>
            <a:pPr marL="216000" indent="-216000">
              <a:lnSpc>
                <a:spcPct val="100000"/>
              </a:lnSpc>
              <a:buNone/>
            </a:pPr>
            <a:r>
              <a:rPr b="0" lang="en-US" sz="2000" spc="-1" strike="noStrike">
                <a:latin typeface="Arial"/>
              </a:rPr>
              <a:t>Every Jew would be very closely tuned to such an event happening.</a:t>
            </a:r>
            <a:endParaRPr b="0" lang="en-US" sz="2000" spc="-1" strike="noStrike">
              <a:latin typeface="Arial"/>
            </a:endParaRPr>
          </a:p>
          <a:p>
            <a:pPr marL="216000" indent="-216000">
              <a:lnSpc>
                <a:spcPct val="100000"/>
              </a:lnSpc>
              <a:buNone/>
            </a:pPr>
            <a:r>
              <a:rPr b="0" lang="en-US" sz="2000" spc="-1" strike="noStrike">
                <a:latin typeface="Arial"/>
              </a:rPr>
              <a:t>Not only that, the Romans did a long siege before destroying it.</a:t>
            </a:r>
            <a:endParaRPr b="0" lang="en-US" sz="2000" spc="-1" strike="noStrike">
              <a:latin typeface="Arial"/>
            </a:endParaRPr>
          </a:p>
          <a:p>
            <a:pPr marL="216000" indent="-216000">
              <a:lnSpc>
                <a:spcPct val="100000"/>
              </a:lnSpc>
              <a:buNone/>
            </a:pPr>
            <a:r>
              <a:rPr b="0" lang="en-US" sz="2000" spc="-1" strike="noStrike">
                <a:latin typeface="Arial"/>
              </a:rPr>
              <a:t>That would have been significant to note.</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Even before the temple was destroyed, the city of Jerusalem was under assault. </a:t>
            </a:r>
            <a:endParaRPr b="0" lang="en-US" sz="2000" spc="-1" strike="noStrike">
              <a:latin typeface="Arial"/>
            </a:endParaRPr>
          </a:p>
          <a:p>
            <a:pPr marL="216000" indent="-216000">
              <a:lnSpc>
                <a:spcPct val="100000"/>
              </a:lnSpc>
              <a:buNone/>
            </a:pPr>
            <a:r>
              <a:rPr b="0" lang="en-US" sz="2000" spc="-1" strike="noStrike">
                <a:latin typeface="Arial"/>
              </a:rPr>
              <a:t>Titus surrounded the city with four large groups of soldiers and eventually broke through the city’s “Third Wall” with a battering ram. </a:t>
            </a:r>
            <a:endParaRPr b="0" lang="en-US" sz="2000" spc="-1" strike="noStrike">
              <a:latin typeface="Arial"/>
            </a:endParaRPr>
          </a:p>
          <a:p>
            <a:pPr marL="216000" indent="-216000">
              <a:lnSpc>
                <a:spcPct val="100000"/>
              </a:lnSpc>
              <a:buNone/>
            </a:pPr>
            <a:r>
              <a:rPr b="0" lang="en-US" sz="2000" spc="-1" strike="noStrike">
                <a:latin typeface="Arial"/>
              </a:rPr>
              <a:t>Roman soldiers eventually set fire to the city’s walls, and the temple was destroyed as a result. </a:t>
            </a:r>
            <a:endParaRPr b="0" lang="en-US" sz="2000" spc="-1" strike="noStrike">
              <a:latin typeface="Arial"/>
            </a:endParaRPr>
          </a:p>
          <a:p>
            <a:pPr marL="216000" indent="-216000">
              <a:lnSpc>
                <a:spcPct val="100000"/>
              </a:lnSpc>
              <a:buNone/>
            </a:pPr>
            <a:r>
              <a:rPr b="0" lang="en-US" sz="2000" spc="-1" strike="noStrike">
                <a:latin typeface="Arial"/>
              </a:rPr>
              <a:t>No gospel mentions the 3 year siege and the suffering and agony that resulted on the Jewish people</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533520" y="764280"/>
            <a:ext cx="6704280" cy="3771000"/>
          </a:xfrm>
          <a:prstGeom prst="rect">
            <a:avLst/>
          </a:prstGeom>
          <a:ln w="0">
            <a:noFill/>
          </a:ln>
        </p:spPr>
      </p:sp>
      <p:sp>
        <p:nvSpPr>
          <p:cNvPr id="195"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Acts 15:13 mentions James the half brother of Jesus</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In Acts, Luke has Paul is the main character, yet does not mention his death.</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533520" y="764280"/>
            <a:ext cx="6704280" cy="3771000"/>
          </a:xfrm>
          <a:prstGeom prst="rect">
            <a:avLst/>
          </a:prstGeom>
          <a:ln w="0">
            <a:noFill/>
          </a:ln>
        </p:spPr>
      </p:sp>
      <p:sp>
        <p:nvSpPr>
          <p:cNvPr id="197"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US" sz="2000" spc="-1" strike="noStrike">
                <a:latin typeface="Arial"/>
              </a:rPr>
              <a:t>Luke both mentioned and omitted deaths.</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If Luke mentions the death of a deacon, who is not as well known as an apostle, wouldn’t Luke reasonably have mentioned if an apostle was martyred?</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So what is the best inference? (next slide)...</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171BD0C3-971A-4F8E-8385-EA13210DC50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504000" y="1326240"/>
            <a:ext cx="90712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504000" y="3043800"/>
            <a:ext cx="90712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838AD35-F3F9-42C3-96DF-D7B4A2378217}"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50400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515232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504000" y="304380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5152320" y="304380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43DBCF3-AFBD-41F5-AE33-8D82BC11F0F4}"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504000" y="13262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3571200" y="13262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638040" y="13262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504000" y="30438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3571200" y="30438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6638040" y="30438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4C4CB401-7F37-4979-96D1-D38551A0013A}"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4" name="PlaceHolder 2"/>
          <p:cNvSpPr>
            <a:spLocks noGrp="1"/>
          </p:cNvSpPr>
          <p:nvPr>
            <p:ph type="subTitle"/>
          </p:nvPr>
        </p:nvSpPr>
        <p:spPr>
          <a:xfrm>
            <a:off x="504000" y="1326240"/>
            <a:ext cx="9071280" cy="32878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 name="PlaceHolder 2"/>
          <p:cNvSpPr>
            <a:spLocks noGrp="1"/>
          </p:cNvSpPr>
          <p:nvPr>
            <p:ph/>
          </p:nvPr>
        </p:nvSpPr>
        <p:spPr>
          <a:xfrm>
            <a:off x="504000" y="1326240"/>
            <a:ext cx="9071280" cy="32878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8" name="PlaceHolder 2"/>
          <p:cNvSpPr>
            <a:spLocks noGrp="1"/>
          </p:cNvSpPr>
          <p:nvPr>
            <p:ph/>
          </p:nvPr>
        </p:nvSpPr>
        <p:spPr>
          <a:xfrm>
            <a:off x="504000" y="132624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49" name="PlaceHolder 3"/>
          <p:cNvSpPr>
            <a:spLocks noGrp="1"/>
          </p:cNvSpPr>
          <p:nvPr>
            <p:ph/>
          </p:nvPr>
        </p:nvSpPr>
        <p:spPr>
          <a:xfrm>
            <a:off x="5152320" y="1326240"/>
            <a:ext cx="4426560" cy="32878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756000" y="927720"/>
            <a:ext cx="8566920" cy="91461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 name="PlaceHolder 2"/>
          <p:cNvSpPr>
            <a:spLocks noGrp="1"/>
          </p:cNvSpPr>
          <p:nvPr>
            <p:ph/>
          </p:nvPr>
        </p:nvSpPr>
        <p:spPr>
          <a:xfrm>
            <a:off x="50400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4" name="PlaceHolder 3"/>
          <p:cNvSpPr>
            <a:spLocks noGrp="1"/>
          </p:cNvSpPr>
          <p:nvPr>
            <p:ph/>
          </p:nvPr>
        </p:nvSpPr>
        <p:spPr>
          <a:xfrm>
            <a:off x="5152320" y="132624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4"/>
          <p:cNvSpPr>
            <a:spLocks noGrp="1"/>
          </p:cNvSpPr>
          <p:nvPr>
            <p:ph/>
          </p:nvPr>
        </p:nvSpPr>
        <p:spPr>
          <a:xfrm>
            <a:off x="504000" y="3043800"/>
            <a:ext cx="442656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504000" y="1326240"/>
            <a:ext cx="9071280" cy="32878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EF9179B-3DA9-422A-A0EA-97FCAC680FF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 name="PlaceHolder 2"/>
          <p:cNvSpPr>
            <a:spLocks noGrp="1"/>
          </p:cNvSpPr>
          <p:nvPr>
            <p:ph/>
          </p:nvPr>
        </p:nvSpPr>
        <p:spPr>
          <a:xfrm>
            <a:off x="504000" y="132624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3"/>
          <p:cNvSpPr>
            <a:spLocks noGrp="1"/>
          </p:cNvSpPr>
          <p:nvPr>
            <p:ph/>
          </p:nvPr>
        </p:nvSpPr>
        <p:spPr>
          <a:xfrm>
            <a:off x="515232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4"/>
          <p:cNvSpPr>
            <a:spLocks noGrp="1"/>
          </p:cNvSpPr>
          <p:nvPr>
            <p:ph/>
          </p:nvPr>
        </p:nvSpPr>
        <p:spPr>
          <a:xfrm>
            <a:off x="5152320" y="3043800"/>
            <a:ext cx="442656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1" name="PlaceHolder 2"/>
          <p:cNvSpPr>
            <a:spLocks noGrp="1"/>
          </p:cNvSpPr>
          <p:nvPr>
            <p:ph/>
          </p:nvPr>
        </p:nvSpPr>
        <p:spPr>
          <a:xfrm>
            <a:off x="50400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3"/>
          <p:cNvSpPr>
            <a:spLocks noGrp="1"/>
          </p:cNvSpPr>
          <p:nvPr>
            <p:ph/>
          </p:nvPr>
        </p:nvSpPr>
        <p:spPr>
          <a:xfrm>
            <a:off x="515232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4"/>
          <p:cNvSpPr>
            <a:spLocks noGrp="1"/>
          </p:cNvSpPr>
          <p:nvPr>
            <p:ph/>
          </p:nvPr>
        </p:nvSpPr>
        <p:spPr>
          <a:xfrm>
            <a:off x="504000" y="3043800"/>
            <a:ext cx="907128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5" name="PlaceHolder 2"/>
          <p:cNvSpPr>
            <a:spLocks noGrp="1"/>
          </p:cNvSpPr>
          <p:nvPr>
            <p:ph/>
          </p:nvPr>
        </p:nvSpPr>
        <p:spPr>
          <a:xfrm>
            <a:off x="504000" y="1326240"/>
            <a:ext cx="90712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504000" y="3043800"/>
            <a:ext cx="907128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50400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515232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4"/>
          <p:cNvSpPr>
            <a:spLocks noGrp="1"/>
          </p:cNvSpPr>
          <p:nvPr>
            <p:ph/>
          </p:nvPr>
        </p:nvSpPr>
        <p:spPr>
          <a:xfrm>
            <a:off x="504000" y="304380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5"/>
          <p:cNvSpPr>
            <a:spLocks noGrp="1"/>
          </p:cNvSpPr>
          <p:nvPr>
            <p:ph/>
          </p:nvPr>
        </p:nvSpPr>
        <p:spPr>
          <a:xfrm>
            <a:off x="5152320" y="3043800"/>
            <a:ext cx="442656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3" name="PlaceHolder 2"/>
          <p:cNvSpPr>
            <a:spLocks noGrp="1"/>
          </p:cNvSpPr>
          <p:nvPr>
            <p:ph/>
          </p:nvPr>
        </p:nvSpPr>
        <p:spPr>
          <a:xfrm>
            <a:off x="504000" y="13262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3"/>
          <p:cNvSpPr>
            <a:spLocks noGrp="1"/>
          </p:cNvSpPr>
          <p:nvPr>
            <p:ph/>
          </p:nvPr>
        </p:nvSpPr>
        <p:spPr>
          <a:xfrm>
            <a:off x="3571200" y="13262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4"/>
          <p:cNvSpPr>
            <a:spLocks noGrp="1"/>
          </p:cNvSpPr>
          <p:nvPr>
            <p:ph/>
          </p:nvPr>
        </p:nvSpPr>
        <p:spPr>
          <a:xfrm>
            <a:off x="6638040" y="132624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5"/>
          <p:cNvSpPr>
            <a:spLocks noGrp="1"/>
          </p:cNvSpPr>
          <p:nvPr>
            <p:ph/>
          </p:nvPr>
        </p:nvSpPr>
        <p:spPr>
          <a:xfrm>
            <a:off x="504000" y="30438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6"/>
          <p:cNvSpPr>
            <a:spLocks noGrp="1"/>
          </p:cNvSpPr>
          <p:nvPr>
            <p:ph/>
          </p:nvPr>
        </p:nvSpPr>
        <p:spPr>
          <a:xfrm>
            <a:off x="3571200" y="30438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7"/>
          <p:cNvSpPr>
            <a:spLocks noGrp="1"/>
          </p:cNvSpPr>
          <p:nvPr>
            <p:ph/>
          </p:nvPr>
        </p:nvSpPr>
        <p:spPr>
          <a:xfrm>
            <a:off x="6638040" y="3043800"/>
            <a:ext cx="2920680" cy="15681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504000" y="1326240"/>
            <a:ext cx="9071280" cy="32878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C9652CF-23A1-4FCC-8F9D-3241F5C6EE4B}"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504000" y="132624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5152320" y="132624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0E79ACD-1655-4E3F-88E8-8231B16C5F60}"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2306DA7-228A-4760-8643-8A52AA23D806}"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56000" y="927720"/>
            <a:ext cx="8566920" cy="9146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CC4385A-9D28-4AB7-8B5E-13C9860F7D4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50400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5152320" y="132624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504000" y="304380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927F68B-3424-4C23-9B1C-ECEB32E28F7C}"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504000" y="1326240"/>
            <a:ext cx="4426560" cy="32878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515232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5152320" y="304380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947DA61-DEEB-46B6-AD43-258B2969AF5A}"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50400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5152320" y="1326240"/>
            <a:ext cx="442656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504000" y="3043800"/>
            <a:ext cx="90712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90B4A2D-4B77-447D-95E3-2C9820E0DA2E}"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504000" y="1326240"/>
            <a:ext cx="9071280" cy="3287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 name="PlaceHolder 3"/>
          <p:cNvSpPr>
            <a:spLocks noGrp="1"/>
          </p:cNvSpPr>
          <p:nvPr>
            <p:ph type="ftr" idx="1"/>
          </p:nvPr>
        </p:nvSpPr>
        <p:spPr>
          <a:xfrm>
            <a:off x="3447360" y="5165280"/>
            <a:ext cx="3194640" cy="390240"/>
          </a:xfrm>
          <a:prstGeom prst="rect">
            <a:avLst/>
          </a:prstGeom>
          <a:noFill/>
          <a:ln w="0">
            <a:noFill/>
          </a:ln>
        </p:spPr>
        <p:txBody>
          <a:bodyPr lIns="0" rIns="0" tIns="0" bIns="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2"/>
          </p:nvPr>
        </p:nvSpPr>
        <p:spPr>
          <a:xfrm>
            <a:off x="7227360" y="5165280"/>
            <a:ext cx="2347920" cy="390240"/>
          </a:xfrm>
          <a:prstGeom prst="rect">
            <a:avLst/>
          </a:prstGeom>
          <a:noFill/>
          <a:ln w="0">
            <a:noFill/>
          </a:ln>
        </p:spPr>
        <p:txBody>
          <a:bodyPr lIns="0" rIns="0" tIns="0" bIns="0" anchor="t">
            <a:noAutofit/>
          </a:bodyPr>
          <a:lstStyle>
            <a:lvl1pPr algn="r">
              <a:lnSpc>
                <a:spcPct val="100000"/>
              </a:lnSpc>
              <a:buNone/>
              <a:defRPr b="0" lang="en-US" sz="1400" spc="-1" strike="noStrike">
                <a:latin typeface="Times New Roman"/>
              </a:defRPr>
            </a:lvl1pPr>
          </a:lstStyle>
          <a:p>
            <a:pPr algn="r">
              <a:lnSpc>
                <a:spcPct val="100000"/>
              </a:lnSpc>
              <a:buNone/>
            </a:pPr>
            <a:fld id="{189CDF48-86CC-4D6E-B061-7F26C7CADAAF}" type="slidenum">
              <a:rPr b="0" lang="en-US" sz="1400" spc="-1" strike="noStrike">
                <a:latin typeface="Times New Roman"/>
              </a:rPr>
              <a:t>&lt;number&gt;</a:t>
            </a:fld>
            <a:endParaRPr b="0" lang="en-US" sz="1400" spc="-1" strike="noStrike">
              <a:latin typeface="Times New Roman"/>
            </a:endParaRPr>
          </a:p>
        </p:txBody>
      </p:sp>
      <p:sp>
        <p:nvSpPr>
          <p:cNvPr id="4" name="PlaceHolder 5"/>
          <p:cNvSpPr>
            <a:spLocks noGrp="1"/>
          </p:cNvSpPr>
          <p:nvPr>
            <p:ph type="dt" idx="3"/>
          </p:nvPr>
        </p:nvSpPr>
        <p:spPr>
          <a:xfrm>
            <a:off x="504000" y="5165280"/>
            <a:ext cx="2347920" cy="39024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2" name="PlaceHolder 2"/>
          <p:cNvSpPr>
            <a:spLocks noGrp="1"/>
          </p:cNvSpPr>
          <p:nvPr>
            <p:ph type="body"/>
          </p:nvPr>
        </p:nvSpPr>
        <p:spPr>
          <a:xfrm>
            <a:off x="504000" y="1326240"/>
            <a:ext cx="9071280" cy="3287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Chapter 11</a:t>
            </a:r>
            <a:endParaRPr b="0" lang="en-US" sz="4400" spc="-1" strike="noStrike">
              <a:latin typeface="Arial"/>
            </a:endParaRPr>
          </a:p>
        </p:txBody>
      </p:sp>
      <p:sp>
        <p:nvSpPr>
          <p:cNvPr id="86" name="PlaceHolder 2"/>
          <p:cNvSpPr>
            <a:spLocks noGrp="1"/>
          </p:cNvSpPr>
          <p:nvPr>
            <p:ph/>
          </p:nvPr>
        </p:nvSpPr>
        <p:spPr>
          <a:xfrm>
            <a:off x="504000" y="1326600"/>
            <a:ext cx="9071280" cy="3287880"/>
          </a:xfrm>
          <a:prstGeom prst="rect">
            <a:avLst/>
          </a:prstGeom>
          <a:noFill/>
          <a:ln w="0">
            <a:noFill/>
          </a:ln>
        </p:spPr>
        <p:txBody>
          <a:bodyPr lIns="0" rIns="0" tIns="0" bIns="0" anchor="t">
            <a:normAutofit/>
          </a:bodyPr>
          <a:p>
            <a:pPr>
              <a:lnSpc>
                <a:spcPct val="100000"/>
              </a:lnSpc>
              <a:spcBef>
                <a:spcPts val="1417"/>
              </a:spcBef>
              <a:buNone/>
            </a:pP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Section 2</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Were</a:t>
            </a:r>
            <a:br/>
            <a:r>
              <a:rPr b="0" lang="en-US" sz="3200" spc="-1" strike="noStrike">
                <a:latin typeface="Arial"/>
              </a:rPr>
              <a:t>They</a:t>
            </a:r>
            <a:br/>
            <a:r>
              <a:rPr b="0" lang="en-US" sz="3200" spc="-1" strike="noStrike">
                <a:latin typeface="Arial"/>
              </a:rPr>
              <a:t>Present?</a:t>
            </a:r>
            <a:endParaRPr b="0" lang="en-US" sz="3200" spc="-1" strike="noStrike">
              <a:latin typeface="Arial"/>
            </a:endParaRPr>
          </a:p>
        </p:txBody>
      </p:sp>
      <p:pic>
        <p:nvPicPr>
          <p:cNvPr id="87" name="Picture 4" descr=""/>
          <p:cNvPicPr/>
          <p:nvPr/>
        </p:nvPicPr>
        <p:blipFill>
          <a:blip r:embed="rId1"/>
          <a:srcRect l="14137" t="9849" r="0" b="11587"/>
          <a:stretch/>
        </p:blipFill>
        <p:spPr>
          <a:xfrm>
            <a:off x="5486400" y="1371600"/>
            <a:ext cx="3759120" cy="34416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74160"/>
            <a:ext cx="9071280" cy="12499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Inference based on internal corroborating evidence?</a:t>
            </a:r>
            <a:endParaRPr b="0" lang="en-US" sz="4400" spc="-1" strike="noStrike">
              <a:latin typeface="Arial"/>
            </a:endParaRPr>
          </a:p>
        </p:txBody>
      </p:sp>
      <p:sp>
        <p:nvSpPr>
          <p:cNvPr id="110" name="PlaceHolder 2"/>
          <p:cNvSpPr>
            <a:spLocks noGrp="1"/>
          </p:cNvSpPr>
          <p:nvPr>
            <p:ph/>
          </p:nvPr>
        </p:nvSpPr>
        <p:spPr>
          <a:xfrm>
            <a:off x="504000" y="1326600"/>
            <a:ext cx="9071280" cy="3287880"/>
          </a:xfrm>
          <a:prstGeom prst="rect">
            <a:avLst/>
          </a:prstGeom>
          <a:noFill/>
          <a:ln w="0">
            <a:noFill/>
          </a:ln>
        </p:spPr>
        <p:txBody>
          <a:bodyPr lIns="0" rIns="0" tIns="0" bIns="0" anchor="t">
            <a:normAutofit/>
          </a:bodyPr>
          <a:p>
            <a:pPr marL="216000" indent="-216000">
              <a:lnSpc>
                <a:spcPct val="100000"/>
              </a:lnSpc>
              <a:spcBef>
                <a:spcPts val="1417"/>
              </a:spcBef>
              <a:buClr>
                <a:srgbClr val="000000"/>
              </a:buClr>
              <a:buSzPct val="45000"/>
              <a:buFont typeface="Wingdings" charset="2"/>
              <a:buChar char=""/>
            </a:pPr>
            <a:r>
              <a:rPr b="0" lang="en-US" sz="3200" spc="-1" strike="noStrike">
                <a:latin typeface="Arial"/>
              </a:rPr>
              <a:t>Luke was written before the martyrdom of Paul, Peter, and James the half brother of Jesus</a:t>
            </a:r>
            <a:endParaRPr b="0" lang="en-US" sz="3200" spc="-1" strike="noStrike">
              <a:latin typeface="Arial"/>
            </a:endParaRPr>
          </a:p>
        </p:txBody>
      </p:sp>
      <p:pic>
        <p:nvPicPr>
          <p:cNvPr id="111" name="" descr=""/>
          <p:cNvPicPr/>
          <p:nvPr/>
        </p:nvPicPr>
        <p:blipFill>
          <a:blip r:embed="rId1"/>
          <a:stretch/>
        </p:blipFill>
        <p:spPr>
          <a:xfrm>
            <a:off x="207360" y="2514600"/>
            <a:ext cx="10079280" cy="26848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Luke predates Acts</a:t>
            </a:r>
            <a:endParaRPr b="0" lang="en-US" sz="4400" spc="-1" strike="noStrike">
              <a:latin typeface="Arial"/>
            </a:endParaRPr>
          </a:p>
        </p:txBody>
      </p:sp>
      <p:sp>
        <p:nvSpPr>
          <p:cNvPr id="113"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83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 addresses a “Theophilus” in Acts</a:t>
            </a:r>
            <a:br/>
            <a:r>
              <a:rPr b="0" lang="en-US" sz="3200" spc="-1" strike="noStrike">
                <a:latin typeface="Arial"/>
              </a:rPr>
              <a:t>and mentions he had a prior “</a:t>
            </a:r>
            <a:r>
              <a:rPr b="0" lang="en-US" sz="3200" spc="-1" strike="noStrike" u="sng">
                <a:solidFill>
                  <a:srgbClr val="2a6099"/>
                </a:solidFill>
                <a:uFillTx/>
                <a:latin typeface="Arial"/>
              </a:rPr>
              <a:t>first account</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Acts 1:1-2 – “</a:t>
            </a:r>
            <a:r>
              <a:rPr b="0" lang="en-US" sz="3200" spc="-1" strike="noStrike" u="sng">
                <a:uFillTx/>
                <a:latin typeface="Arial"/>
              </a:rPr>
              <a:t>The </a:t>
            </a:r>
            <a:r>
              <a:rPr b="0" lang="en-US" sz="3200" spc="-1" strike="noStrike" u="sng">
                <a:solidFill>
                  <a:srgbClr val="2a6099"/>
                </a:solidFill>
                <a:uFillTx/>
                <a:latin typeface="Arial"/>
              </a:rPr>
              <a:t>first account</a:t>
            </a:r>
            <a:r>
              <a:rPr b="0" lang="en-US" sz="3200" spc="-1" strike="noStrike">
                <a:latin typeface="Arial"/>
              </a:rPr>
              <a:t>(Luke) I composed, Theophilus, about all that Jesus began to do and teach,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So Luke’s </a:t>
            </a:r>
            <a:r>
              <a:rPr b="0" lang="en-US" sz="3200" spc="-1" strike="noStrike" u="sng">
                <a:uFillTx/>
                <a:latin typeface="Arial"/>
              </a:rPr>
              <a:t>first</a:t>
            </a:r>
            <a:r>
              <a:rPr b="0" lang="en-US" sz="3200" spc="-1" strike="noStrike">
                <a:latin typeface="Arial"/>
              </a:rPr>
              <a:t> gospel was </a:t>
            </a:r>
            <a:r>
              <a:rPr b="0" lang="en-US" sz="3200" spc="-1" strike="noStrike" u="sng">
                <a:uFillTx/>
                <a:latin typeface="Arial"/>
              </a:rPr>
              <a:t>Luke</a:t>
            </a:r>
            <a:r>
              <a:rPr b="0" lang="en-US" sz="3200" spc="-1" strike="noStrike">
                <a:latin typeface="Arial"/>
              </a:rPr>
              <a:t>.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uFillTx/>
                <a:latin typeface="Arial"/>
              </a:rPr>
              <a:t>2</a:t>
            </a:r>
            <a:r>
              <a:rPr b="0" lang="en-US" sz="3200" spc="-1" strike="noStrike" u="sng" baseline="33000">
                <a:uFillTx/>
                <a:latin typeface="Arial"/>
              </a:rPr>
              <a:t>nd</a:t>
            </a:r>
            <a:r>
              <a:rPr b="0" lang="en-US" sz="3200" spc="-1" strike="noStrike">
                <a:latin typeface="Arial"/>
              </a:rPr>
              <a:t> was </a:t>
            </a:r>
            <a:r>
              <a:rPr b="0" lang="en-US" sz="3200" spc="-1" strike="noStrike" u="sng">
                <a:uFillTx/>
                <a:latin typeface="Arial"/>
              </a:rPr>
              <a:t>Acts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Luke before Acts</a:t>
            </a:r>
            <a:endParaRPr b="0" lang="en-US" sz="4400" spc="-1" strike="noStrike">
              <a:latin typeface="Arial"/>
            </a:endParaRPr>
          </a:p>
        </p:txBody>
      </p:sp>
      <p:pic>
        <p:nvPicPr>
          <p:cNvPr id="115" name="" descr=""/>
          <p:cNvPicPr/>
          <p:nvPr/>
        </p:nvPicPr>
        <p:blipFill>
          <a:blip r:embed="rId1"/>
          <a:stretch/>
        </p:blipFill>
        <p:spPr>
          <a:xfrm>
            <a:off x="457200" y="3069720"/>
            <a:ext cx="9071280" cy="2416320"/>
          </a:xfrm>
          <a:prstGeom prst="rect">
            <a:avLst/>
          </a:prstGeom>
          <a:ln w="0">
            <a:noFill/>
          </a:ln>
        </p:spPr>
      </p:pic>
      <p:sp>
        <p:nvSpPr>
          <p:cNvPr id="116" name=""/>
          <p:cNvSpPr/>
          <p:nvPr/>
        </p:nvSpPr>
        <p:spPr>
          <a:xfrm>
            <a:off x="685800" y="1371600"/>
            <a:ext cx="8686440" cy="54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200" spc="-1" strike="noStrike">
                <a:latin typeface="Arial"/>
              </a:rPr>
              <a:t>Based on Theophilus reference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Paul’s letter to Timothy</a:t>
            </a:r>
            <a:endParaRPr b="0" lang="en-US" sz="4400" spc="-1" strike="noStrike">
              <a:latin typeface="Arial"/>
            </a:endParaRPr>
          </a:p>
        </p:txBody>
      </p:sp>
      <p:sp>
        <p:nvSpPr>
          <p:cNvPr id="118" name="PlaceHolder 2"/>
          <p:cNvSpPr>
            <a:spLocks noGrp="1"/>
          </p:cNvSpPr>
          <p:nvPr>
            <p:ph/>
          </p:nvPr>
        </p:nvSpPr>
        <p:spPr>
          <a:xfrm>
            <a:off x="504000" y="1334160"/>
            <a:ext cx="9071280" cy="3287880"/>
          </a:xfrm>
          <a:prstGeom prst="rect">
            <a:avLst/>
          </a:prstGeom>
          <a:noFill/>
          <a:ln w="0">
            <a:noFill/>
          </a:ln>
        </p:spPr>
        <p:txBody>
          <a:bodyPr lIns="0" rIns="0" tIns="0" bIns="0" anchor="t">
            <a:normAutofit fontScale="52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AD 63-64 – Apostle Paul wrote this to Timothy:</a:t>
            </a:r>
            <a:br/>
            <a:r>
              <a:rPr b="0" lang="en-US" sz="3200" spc="-1" strike="noStrike">
                <a:latin typeface="Arial"/>
              </a:rPr>
              <a:t>“The elders who rule well are to be considered worthy of double honor, ... </a:t>
            </a:r>
            <a:br/>
            <a:r>
              <a:rPr b="0" lang="en-US" sz="3200" spc="-1" strike="noStrike">
                <a:latin typeface="Arial"/>
              </a:rPr>
              <a:t>For the </a:t>
            </a:r>
            <a:r>
              <a:rPr b="0" lang="en-US" sz="3200" spc="-1" strike="noStrike">
                <a:solidFill>
                  <a:srgbClr val="c9211e"/>
                </a:solidFill>
                <a:latin typeface="Arial"/>
              </a:rPr>
              <a:t>Scripture</a:t>
            </a:r>
            <a:r>
              <a:rPr b="0" lang="en-US" sz="3200" spc="-1" strike="noStrike">
                <a:latin typeface="Arial"/>
              </a:rPr>
              <a:t> says, </a:t>
            </a:r>
            <a:br/>
            <a:r>
              <a:rPr b="0" lang="en-US" sz="3200" spc="-1" strike="noStrike">
                <a:latin typeface="Arial"/>
              </a:rPr>
              <a:t>“</a:t>
            </a:r>
            <a:r>
              <a:rPr b="1" lang="en-US" sz="3200" spc="-1" strike="noStrike">
                <a:latin typeface="Arial"/>
              </a:rPr>
              <a:t>You shall not muzzle the ox while he is threshing</a:t>
            </a:r>
            <a:r>
              <a:rPr b="0" lang="en-US" sz="3200" spc="-1" strike="noStrike">
                <a:latin typeface="Arial"/>
              </a:rPr>
              <a:t>,” (</a:t>
            </a:r>
            <a:r>
              <a:rPr b="1" lang="en-US" sz="3200" spc="-1" strike="noStrike">
                <a:latin typeface="Arial"/>
              </a:rPr>
              <a:t>Deut</a:t>
            </a:r>
            <a:r>
              <a:rPr b="0" lang="en-US" sz="3200" spc="-1" strike="noStrike">
                <a:latin typeface="Arial"/>
              </a:rPr>
              <a:t> 25:4)</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and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1" lang="en-US" sz="3200" spc="-1" strike="noStrike" u="sng">
                <a:solidFill>
                  <a:srgbClr val="2a6099"/>
                </a:solidFill>
                <a:uFillTx/>
                <a:latin typeface="Arial"/>
              </a:rPr>
              <a:t>The laborer is worthy of his wages</a:t>
            </a:r>
            <a:r>
              <a:rPr b="0" lang="en-US" sz="3200" spc="-1" strike="noStrike">
                <a:latin typeface="Arial"/>
              </a:rPr>
              <a:t>.” (1 Timothy 5:17-18).</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2nd quote is </a:t>
            </a:r>
            <a:r>
              <a:rPr b="0" lang="en-US" sz="3200" spc="-1" strike="noStrike" u="sng">
                <a:uFillTx/>
                <a:latin typeface="Arial"/>
              </a:rPr>
              <a:t>from </a:t>
            </a:r>
            <a:r>
              <a:rPr b="1" lang="en-US" sz="3200" spc="-1" strike="noStrike" u="sng">
                <a:solidFill>
                  <a:srgbClr val="2a6099"/>
                </a:solidFill>
                <a:uFillTx/>
                <a:latin typeface="Arial"/>
              </a:rPr>
              <a:t>Luke</a:t>
            </a:r>
            <a:r>
              <a:rPr b="1" lang="en-US" sz="3200" spc="-1" strike="noStrike">
                <a:solidFill>
                  <a:srgbClr val="2a6099"/>
                </a:solidFill>
                <a:latin typeface="Arial"/>
              </a:rPr>
              <a:t> 10:7</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Paul wrote as if the phrase he quoted was </a:t>
            </a:r>
            <a:r>
              <a:rPr b="0" lang="en-US" sz="3200" spc="-1" strike="noStrike" u="sng">
                <a:uFillTx/>
                <a:latin typeface="Arial"/>
              </a:rPr>
              <a:t>common knowledge</a:t>
            </a:r>
            <a:r>
              <a:rPr b="0" lang="en-US" sz="3200" spc="-1" strike="noStrike">
                <a:latin typeface="Arial"/>
              </a:rPr>
              <a:t> at the time </a:t>
            </a:r>
            <a:br/>
            <a:r>
              <a:rPr b="0" lang="en-US" sz="3200" spc="-1" strike="noStrike">
                <a:latin typeface="Arial"/>
              </a:rPr>
              <a:t>(having </a:t>
            </a:r>
            <a:r>
              <a:rPr b="0" lang="en-US" sz="3200" spc="-1" strike="noStrike" u="sng">
                <a:uFillTx/>
                <a:latin typeface="Arial"/>
              </a:rPr>
              <a:t>not</a:t>
            </a:r>
            <a:r>
              <a:rPr b="0" lang="en-US" sz="3200" spc="-1" strike="noStrike">
                <a:latin typeface="Arial"/>
              </a:rPr>
              <a:t> </a:t>
            </a:r>
            <a:r>
              <a:rPr b="0" lang="en-US" sz="3200" spc="-1" strike="noStrike" u="sng">
                <a:uFillTx/>
                <a:latin typeface="Arial"/>
              </a:rPr>
              <a:t>cited</a:t>
            </a:r>
            <a:r>
              <a:rPr b="0" lang="en-US" sz="3200" spc="-1" strike="noStrike">
                <a:latin typeface="Arial"/>
              </a:rPr>
              <a:t> the reference)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apostle </a:t>
            </a:r>
            <a:r>
              <a:rPr b="0" lang="en-US" sz="3200" spc="-1" strike="noStrike" u="sng">
                <a:uFillTx/>
                <a:latin typeface="Arial"/>
              </a:rPr>
              <a:t>Paul</a:t>
            </a:r>
            <a:r>
              <a:rPr b="0" lang="en-US" sz="3200" spc="-1" strike="noStrike">
                <a:latin typeface="Arial"/>
              </a:rPr>
              <a:t> </a:t>
            </a:r>
            <a:r>
              <a:rPr b="0" lang="en-US" sz="3200" spc="-1" strike="noStrike" u="sng">
                <a:uFillTx/>
                <a:latin typeface="Arial"/>
              </a:rPr>
              <a:t>considered</a:t>
            </a:r>
            <a:r>
              <a:rPr b="0" lang="en-US" sz="3200" spc="-1" strike="noStrike">
                <a:latin typeface="Arial"/>
              </a:rPr>
              <a:t> the Luke’s gospel to be </a:t>
            </a:r>
            <a:r>
              <a:rPr b="0" lang="en-US" sz="3200" spc="-1" strike="noStrike" u="sng">
                <a:solidFill>
                  <a:srgbClr val="c9211e"/>
                </a:solidFill>
                <a:uFillTx/>
                <a:latin typeface="Arial"/>
              </a:rPr>
              <a:t>scripture</a:t>
            </a:r>
            <a:br/>
            <a:r>
              <a:rPr b="0" lang="en-US" sz="3200" spc="-1" strike="noStrike">
                <a:latin typeface="Arial"/>
              </a:rPr>
              <a:t>when writing his epistles to Timothy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74160"/>
            <a:ext cx="9071280" cy="12499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Paul echoed claims of gospel writers. Story didn’t change</a:t>
            </a:r>
            <a:endParaRPr b="0" lang="en-US" sz="4400" spc="-1" strike="noStrike">
              <a:latin typeface="Arial"/>
            </a:endParaRPr>
          </a:p>
        </p:txBody>
      </p:sp>
      <p:sp>
        <p:nvSpPr>
          <p:cNvPr id="120"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62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AD 53-57</a:t>
            </a:r>
            <a:br/>
            <a:r>
              <a:rPr b="0" lang="en-US" sz="3200" spc="-1" strike="noStrike">
                <a:latin typeface="Arial"/>
              </a:rPr>
              <a:t> For I delivered to you as of first importance what I also received, that Christ </a:t>
            </a:r>
            <a:r>
              <a:rPr b="0" lang="en-US" sz="3200" spc="-1" strike="noStrike" u="sng">
                <a:uFillTx/>
                <a:latin typeface="Arial"/>
              </a:rPr>
              <a:t>died</a:t>
            </a:r>
            <a:r>
              <a:rPr b="0" lang="en-US" sz="3200" spc="-1" strike="noStrike">
                <a:latin typeface="Arial"/>
              </a:rPr>
              <a:t> for our sins according to the Scriptures, and that He was </a:t>
            </a:r>
            <a:r>
              <a:rPr b="0" lang="en-US" sz="3200" spc="-1" strike="noStrike" u="sng">
                <a:uFillTx/>
                <a:latin typeface="Arial"/>
              </a:rPr>
              <a:t>buried</a:t>
            </a:r>
            <a:r>
              <a:rPr b="0" lang="en-US" sz="3200" spc="-1" strike="noStrike">
                <a:latin typeface="Arial"/>
              </a:rPr>
              <a:t>, and that He was </a:t>
            </a:r>
            <a:r>
              <a:rPr b="0" lang="en-US" sz="3200" spc="-1" strike="noStrike" u="sng">
                <a:uFillTx/>
                <a:latin typeface="Arial"/>
              </a:rPr>
              <a:t>raised</a:t>
            </a:r>
            <a:r>
              <a:rPr b="0" lang="en-US" sz="3200" spc="-1" strike="noStrike">
                <a:latin typeface="Arial"/>
              </a:rPr>
              <a:t> on the </a:t>
            </a:r>
            <a:r>
              <a:rPr b="0" lang="en-US" sz="3200" spc="-1" strike="noStrike" u="sng">
                <a:uFillTx/>
                <a:latin typeface="Arial"/>
              </a:rPr>
              <a:t>third</a:t>
            </a:r>
            <a:r>
              <a:rPr b="0" lang="en-US" sz="3200" spc="-1" strike="noStrike">
                <a:latin typeface="Arial"/>
              </a:rPr>
              <a:t> day according to the Scriptures, and that He </a:t>
            </a:r>
            <a:r>
              <a:rPr b="0" lang="en-US" sz="3200" spc="-1" strike="noStrike" u="sng">
                <a:uFillTx/>
                <a:latin typeface="Arial"/>
              </a:rPr>
              <a:t>appeared</a:t>
            </a:r>
            <a:r>
              <a:rPr b="0" lang="en-US" sz="3200" spc="-1" strike="noStrike">
                <a:latin typeface="Arial"/>
              </a:rPr>
              <a:t> to Cephas, then to the twelve. After that He </a:t>
            </a:r>
            <a:r>
              <a:rPr b="0" lang="en-US" sz="3200" spc="-1" strike="noStrike" u="sng">
                <a:uFillTx/>
                <a:latin typeface="Arial"/>
              </a:rPr>
              <a:t>appeared</a:t>
            </a:r>
            <a:r>
              <a:rPr b="0" lang="en-US" sz="3200" spc="-1" strike="noStrike">
                <a:latin typeface="Arial"/>
              </a:rPr>
              <a:t> to more than </a:t>
            </a:r>
            <a:r>
              <a:rPr b="0" lang="en-US" sz="3200" spc="-1" strike="noStrike" u="sng">
                <a:uFillTx/>
                <a:latin typeface="Arial"/>
              </a:rPr>
              <a:t>five hundred brethren</a:t>
            </a:r>
            <a:r>
              <a:rPr b="0" lang="en-US" sz="3200" spc="-1" strike="noStrike">
                <a:latin typeface="Arial"/>
              </a:rPr>
              <a:t> at one time, most of whom remain until now, but some have fallen asleep; then He appeared to James, then to all the apostles; and last of all, as to one untimely born, He appeared to me also. (1 Cor. 15:3–8) </a:t>
            </a:r>
            <a:br/>
            <a:br/>
            <a:r>
              <a:rPr b="0" lang="en-US" sz="3200" spc="-1" strike="noStrike">
                <a:latin typeface="Arial"/>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Galatians gives timelines</a:t>
            </a:r>
            <a:endParaRPr b="0" lang="en-US" sz="4400" spc="-1" strike="noStrike">
              <a:latin typeface="Arial"/>
            </a:endParaRPr>
          </a:p>
        </p:txBody>
      </p:sp>
      <p:sp>
        <p:nvSpPr>
          <p:cNvPr id="122"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5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AD 50’s</a:t>
            </a:r>
            <a:br/>
            <a:r>
              <a:rPr b="0" lang="en-US" sz="3200" spc="-1" strike="noStrike">
                <a:latin typeface="Arial"/>
              </a:rPr>
              <a:t>But when </a:t>
            </a:r>
            <a:r>
              <a:rPr b="0" lang="en-US" sz="3200" spc="-1" strike="noStrike" u="sng">
                <a:uFillTx/>
                <a:latin typeface="Arial"/>
              </a:rPr>
              <a:t>God</a:t>
            </a:r>
            <a:r>
              <a:rPr b="0" lang="en-US" sz="3200" spc="-1" strike="noStrike">
                <a:latin typeface="Arial"/>
              </a:rPr>
              <a:t>, who had set me apart even from my mother’s womb and called me through His grace, was pleased to reveal </a:t>
            </a:r>
            <a:r>
              <a:rPr b="0" lang="en-US" sz="3200" spc="-1" strike="noStrike" u="sng">
                <a:uFillTx/>
                <a:latin typeface="Arial"/>
              </a:rPr>
              <a:t>His Son</a:t>
            </a:r>
            <a:r>
              <a:rPr b="0" lang="en-US" sz="3200" spc="-1" strike="noStrike">
                <a:latin typeface="Arial"/>
              </a:rPr>
              <a:t> in me so that I might preach Him among the Gentiles, I did not immediately consult with flesh and blood, nor did I go up to Jerusalem to those who were apostles before me; but I went away to Arabia, and returned once more to Damascus. Then </a:t>
            </a:r>
            <a:r>
              <a:rPr b="1" lang="en-US" sz="3200" spc="-1" strike="noStrike" u="sng">
                <a:solidFill>
                  <a:srgbClr val="c9211e"/>
                </a:solidFill>
                <a:uFillTx/>
                <a:latin typeface="Arial"/>
              </a:rPr>
              <a:t>three years</a:t>
            </a:r>
            <a:r>
              <a:rPr b="0" lang="en-US" sz="3200" spc="-1" strike="noStrike" u="sng">
                <a:uFillTx/>
                <a:latin typeface="Arial"/>
              </a:rPr>
              <a:t> later</a:t>
            </a:r>
            <a:r>
              <a:rPr b="0" lang="en-US" sz="3200" spc="-1" strike="noStrike">
                <a:latin typeface="Arial"/>
              </a:rPr>
              <a:t> I went up to Jerusalem to become acquainted with </a:t>
            </a:r>
            <a:r>
              <a:rPr b="1" lang="en-US" sz="3200" spc="-1" strike="noStrike" u="sng">
                <a:solidFill>
                  <a:srgbClr val="2a6099"/>
                </a:solidFill>
                <a:uFillTx/>
                <a:latin typeface="Arial"/>
              </a:rPr>
              <a:t>Cephas</a:t>
            </a:r>
            <a:r>
              <a:rPr b="0" lang="en-US" sz="3200" spc="-1" strike="noStrike">
                <a:latin typeface="Arial"/>
              </a:rPr>
              <a:t>, and stayed with him fifteen days. But I did not see any other of the apostles except </a:t>
            </a:r>
            <a:r>
              <a:rPr b="1" lang="en-US" sz="3200" spc="-1" strike="noStrike" u="sng">
                <a:solidFill>
                  <a:srgbClr val="2a6099"/>
                </a:solidFill>
                <a:uFillTx/>
                <a:latin typeface="Arial"/>
              </a:rPr>
              <a:t>James</a:t>
            </a:r>
            <a:r>
              <a:rPr b="1" lang="en-US" sz="3200" spc="-1" strike="noStrike">
                <a:solidFill>
                  <a:srgbClr val="2a6099"/>
                </a:solidFill>
                <a:latin typeface="Arial"/>
              </a:rPr>
              <a:t>, </a:t>
            </a:r>
            <a:r>
              <a:rPr b="1" lang="en-US" sz="3200" spc="-1" strike="noStrike" u="sng">
                <a:solidFill>
                  <a:srgbClr val="2a6099"/>
                </a:solidFill>
                <a:uFillTx/>
                <a:latin typeface="Arial"/>
              </a:rPr>
              <a:t>the Lord’s brother</a:t>
            </a:r>
            <a:r>
              <a:rPr b="0" lang="en-US" sz="3200" spc="-1" strike="noStrike">
                <a:latin typeface="Arial"/>
              </a:rPr>
              <a:t>. (Gal. 1:15–19)</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 </a:t>
            </a:r>
            <a:r>
              <a:rPr b="0" lang="en-US" sz="3200" spc="-1" strike="noStrike">
                <a:latin typeface="Arial"/>
              </a:rPr>
              <a:t>Then </a:t>
            </a:r>
            <a:r>
              <a:rPr b="0" lang="en-US" sz="3200" spc="-1" strike="noStrike" u="sng">
                <a:uFillTx/>
                <a:latin typeface="Arial"/>
              </a:rPr>
              <a:t>after</a:t>
            </a:r>
            <a:r>
              <a:rPr b="0" lang="en-US" sz="3200" spc="-1" strike="noStrike">
                <a:latin typeface="Arial"/>
              </a:rPr>
              <a:t> an interval of </a:t>
            </a:r>
            <a:r>
              <a:rPr b="1" lang="en-US" sz="3200" spc="-1" strike="noStrike" u="sng">
                <a:solidFill>
                  <a:srgbClr val="c9211e"/>
                </a:solidFill>
                <a:uFillTx/>
                <a:latin typeface="Arial"/>
              </a:rPr>
              <a:t>fourteen years</a:t>
            </a:r>
            <a:r>
              <a:rPr b="0" lang="en-US" sz="3200" spc="-1" strike="noStrike">
                <a:latin typeface="Arial"/>
              </a:rPr>
              <a:t> I went up again to Jerusalem with Barnabas, taking Titus along also. (Gal. 2:1)</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Paul quotes </a:t>
            </a:r>
            <a:r>
              <a:rPr b="0" lang="en-US" sz="4400" spc="-1" strike="noStrike">
                <a:solidFill>
                  <a:srgbClr val="2a6099"/>
                </a:solidFill>
                <a:latin typeface="Arial"/>
              </a:rPr>
              <a:t>Luke</a:t>
            </a:r>
            <a:r>
              <a:rPr b="0" lang="en-US" sz="4400" spc="-1" strike="noStrike">
                <a:latin typeface="Arial"/>
              </a:rPr>
              <a:t> in 1 Cor</a:t>
            </a:r>
            <a:endParaRPr b="0" lang="en-US" sz="4400" spc="-1" strike="noStrike">
              <a:latin typeface="Arial"/>
            </a:endParaRPr>
          </a:p>
        </p:txBody>
      </p:sp>
      <p:sp>
        <p:nvSpPr>
          <p:cNvPr id="124"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60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 and when He had given thanks, He broke it and said, “This is My body, which is for you; </a:t>
            </a:r>
            <a:br/>
            <a:r>
              <a:rPr b="1" lang="en-US" sz="3200" spc="-1" strike="noStrike" u="sng">
                <a:solidFill>
                  <a:srgbClr val="c9211e"/>
                </a:solidFill>
                <a:uFillTx/>
                <a:latin typeface="Arial"/>
              </a:rPr>
              <a:t>do this in remembrance of Me</a:t>
            </a:r>
            <a:r>
              <a:rPr b="0" lang="en-US" sz="3200" spc="-1" strike="noStrike">
                <a:latin typeface="Arial"/>
              </a:rPr>
              <a:t>...” </a:t>
            </a:r>
            <a:br/>
            <a:r>
              <a:rPr b="0" lang="en-US" sz="3200" spc="-1" strike="noStrike">
                <a:latin typeface="Arial"/>
              </a:rPr>
              <a:t>(1 Cor. 11:23–25)</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Which means </a:t>
            </a:r>
            <a:r>
              <a:rPr b="0" lang="en-US" sz="3200" spc="-1" strike="noStrike">
                <a:solidFill>
                  <a:srgbClr val="2a6099"/>
                </a:solidFill>
                <a:latin typeface="Arial"/>
              </a:rPr>
              <a:t>Luke</a:t>
            </a:r>
            <a:r>
              <a:rPr b="0" lang="en-US" sz="3200" spc="-1" strike="noStrike">
                <a:latin typeface="Arial"/>
              </a:rPr>
              <a:t> must have come before 1 Corinthians was written</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1 Corinthians is the only other gospel account that quotes the </a:t>
            </a:r>
            <a:br/>
            <a:r>
              <a:rPr b="0" lang="en-US" sz="3200" spc="-1" strike="noStrike">
                <a:latin typeface="Arial"/>
              </a:rPr>
              <a:t>“</a:t>
            </a:r>
            <a:r>
              <a:rPr b="0" lang="en-US" sz="3200" spc="-1" strike="noStrike">
                <a:solidFill>
                  <a:srgbClr val="c9211e"/>
                </a:solidFill>
                <a:latin typeface="Arial"/>
              </a:rPr>
              <a:t>do this in remembrance of me</a:t>
            </a:r>
            <a:r>
              <a:rPr b="0" lang="en-US" sz="3200" spc="-1" strike="noStrike">
                <a:latin typeface="Arial"/>
              </a:rPr>
              <a:t>” </a:t>
            </a:r>
            <a:br/>
            <a:r>
              <a:rPr b="0" lang="en-US" sz="3200" spc="-1" strike="noStrike">
                <a:latin typeface="Arial"/>
              </a:rPr>
              <a:t>phrase from the Lord’s supper</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solidFill>
                  <a:srgbClr val="2a6099"/>
                </a:solidFill>
                <a:latin typeface="Arial"/>
              </a:rPr>
              <a:t>Luke</a:t>
            </a:r>
            <a:r>
              <a:rPr b="0" lang="en-US" sz="3200" spc="-1" strike="noStrike">
                <a:latin typeface="Arial"/>
              </a:rPr>
              <a:t> must have been in common circulation for Paul to not feel it necessary to cite a reference to </a:t>
            </a:r>
            <a:r>
              <a:rPr b="0" lang="en-US" sz="3200" spc="-1" strike="noStrike">
                <a:solidFill>
                  <a:srgbClr val="2a6099"/>
                </a:solidFill>
                <a:latin typeface="Arial"/>
              </a:rPr>
              <a:t>Luke</a:t>
            </a:r>
            <a:r>
              <a:rPr b="0" lang="en-US" sz="3200" spc="-1" strike="noStrike">
                <a:latin typeface="Arial"/>
              </a:rPr>
              <a:t> with the quote.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Timeline so far</a:t>
            </a:r>
            <a:endParaRPr b="0" lang="en-US" sz="4400" spc="-1" strike="noStrike">
              <a:latin typeface="Arial"/>
            </a:endParaRPr>
          </a:p>
        </p:txBody>
      </p:sp>
      <p:sp>
        <p:nvSpPr>
          <p:cNvPr id="126"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92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AD 33-36 – Paul’s conversion (most scholars agree)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+3 years – went to Arabia and Damascus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Visited Peter and James(Jesus bro)</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+14 years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Puts Galatians at AD 50-53</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Letters written after Luke</a:t>
            </a:r>
            <a:endParaRPr b="0" lang="en-US" sz="4400" spc="-1" strike="noStrike">
              <a:latin typeface="Arial"/>
            </a:endParaRPr>
          </a:p>
        </p:txBody>
      </p:sp>
      <p:sp>
        <p:nvSpPr>
          <p:cNvPr id="128" name="PlaceHolder 2"/>
          <p:cNvSpPr>
            <a:spLocks noGrp="1"/>
          </p:cNvSpPr>
          <p:nvPr>
            <p:ph/>
          </p:nvPr>
        </p:nvSpPr>
        <p:spPr>
          <a:xfrm>
            <a:off x="504000" y="1326600"/>
            <a:ext cx="9071280" cy="32878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 &gt; Acts/1 Cor/Galatians/1 Timothy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Luke quotes Matt + Mark</a:t>
            </a:r>
            <a:endParaRPr b="0" lang="en-US" sz="4400" spc="-1" strike="noStrike">
              <a:latin typeface="Arial"/>
            </a:endParaRPr>
          </a:p>
        </p:txBody>
      </p:sp>
      <p:sp>
        <p:nvSpPr>
          <p:cNvPr id="130"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72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 1:1–4) says:</a:t>
            </a:r>
            <a:br/>
            <a:r>
              <a:rPr b="0" lang="en-US" sz="3200" spc="-1" strike="noStrike">
                <a:latin typeface="Arial"/>
              </a:rPr>
              <a:t>Inasmuch as many have undertaken to </a:t>
            </a:r>
            <a:r>
              <a:rPr b="0" lang="en-US" sz="3200" spc="-1" strike="noStrike" u="sng">
                <a:uFillTx/>
                <a:latin typeface="Arial"/>
              </a:rPr>
              <a:t>compile an account</a:t>
            </a:r>
            <a:r>
              <a:rPr b="0" lang="en-US" sz="3200" spc="-1" strike="noStrike">
                <a:latin typeface="Arial"/>
              </a:rPr>
              <a:t> of the things accomplished among us, just as they were </a:t>
            </a:r>
            <a:r>
              <a:rPr b="1" lang="en-US" sz="3200" spc="-1" strike="noStrike" u="sng">
                <a:solidFill>
                  <a:srgbClr val="2a6099"/>
                </a:solidFill>
                <a:uFillTx/>
                <a:latin typeface="Arial"/>
              </a:rPr>
              <a:t>handed down</a:t>
            </a:r>
            <a:r>
              <a:rPr b="0" lang="en-US" sz="3200" spc="-1" strike="noStrike">
                <a:latin typeface="Arial"/>
              </a:rPr>
              <a:t> to us by those who </a:t>
            </a:r>
            <a:r>
              <a:rPr b="1" lang="en-US" sz="3200" spc="-1" strike="noStrike" u="sng">
                <a:solidFill>
                  <a:srgbClr val="2a6099"/>
                </a:solidFill>
                <a:uFillTx/>
                <a:latin typeface="Arial"/>
              </a:rPr>
              <a:t>from</a:t>
            </a:r>
            <a:r>
              <a:rPr b="0" lang="en-US" sz="3200" spc="-1" strike="noStrike">
                <a:latin typeface="Arial"/>
              </a:rPr>
              <a:t> the beginning were</a:t>
            </a:r>
            <a:r>
              <a:rPr b="0" lang="en-US" sz="3200" spc="-1" strike="noStrike">
                <a:solidFill>
                  <a:srgbClr val="2a6099"/>
                </a:solidFill>
                <a:latin typeface="Arial"/>
              </a:rPr>
              <a:t> </a:t>
            </a:r>
            <a:r>
              <a:rPr b="1" lang="en-US" sz="3200" spc="-1" strike="noStrike" u="sng">
                <a:solidFill>
                  <a:srgbClr val="2a6099"/>
                </a:solidFill>
                <a:uFillTx/>
                <a:latin typeface="Arial"/>
              </a:rPr>
              <a:t>eyewitnesses</a:t>
            </a:r>
            <a:r>
              <a:rPr b="0" lang="en-US" sz="3200" spc="-1" strike="noStrike">
                <a:latin typeface="Arial"/>
              </a:rPr>
              <a:t> ... having investigated everything carefully from the beginning, to write it out for you </a:t>
            </a:r>
            <a:r>
              <a:rPr b="0" lang="en-US" sz="3200" spc="-1" strike="noStrike" u="sng">
                <a:uFillTx/>
                <a:latin typeface="Arial"/>
              </a:rPr>
              <a:t>in consecutive order</a:t>
            </a:r>
            <a:r>
              <a:rPr b="0" lang="en-US" sz="3200" spc="-1" strike="noStrike">
                <a:latin typeface="Arial"/>
              </a:rPr>
              <a:t>, </a:t>
            </a:r>
            <a:r>
              <a:rPr b="0" lang="en-US" sz="3200" spc="-1" strike="noStrike">
                <a:solidFill>
                  <a:srgbClr val="c9211e"/>
                </a:solidFill>
                <a:latin typeface="Arial"/>
              </a:rPr>
              <a:t>most excellent</a:t>
            </a:r>
            <a:r>
              <a:rPr b="0" lang="en-US" sz="3200" spc="-1" strike="noStrike">
                <a:latin typeface="Arial"/>
              </a:rPr>
              <a:t> </a:t>
            </a:r>
            <a:r>
              <a:rPr b="0" lang="en-US" sz="3200" spc="-1" strike="noStrike" u="sng">
                <a:uFillTx/>
                <a:latin typeface="Arial"/>
              </a:rPr>
              <a:t>Theophilus</a:t>
            </a:r>
            <a:r>
              <a:rPr b="0" lang="en-US" sz="3200" spc="-1" strike="noStrike">
                <a:latin typeface="Arial"/>
              </a:rPr>
              <a:t>; so that you may know the exact truth about the things you have been taught.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Quotes 350 verses from Mark and 250 from Matthew</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What you’ll hear</a:t>
            </a:r>
            <a:endParaRPr b="0" lang="en-US" sz="4400" spc="-1" strike="noStrike">
              <a:latin typeface="Arial"/>
            </a:endParaRPr>
          </a:p>
        </p:txBody>
      </p:sp>
      <p:sp>
        <p:nvSpPr>
          <p:cNvPr id="89"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80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Why was the tomb supposedly empty? I say supposedly because, frankly, I don’t know that it was. Our very first reference to Jesus’ tomb being empty is in the Gospel of Mark, written forty years later by someone living in a different country who had heard that it was empty. How would he know?”</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Bart Ehrman, New Testament scholar, professor of religious studies, and author of Jesus Interrupted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Mark – early “Crime Broadcast”</a:t>
            </a:r>
            <a:endParaRPr b="0" lang="en-US" sz="4400" spc="-1" strike="noStrike">
              <a:latin typeface="Arial"/>
            </a:endParaRPr>
          </a:p>
        </p:txBody>
      </p:sp>
      <p:sp>
        <p:nvSpPr>
          <p:cNvPr id="132"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95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Mark’s gospel was brief and focused on essential elements, leaving the details to be sorted out later</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Some names of people </a:t>
            </a:r>
            <a:br/>
            <a:r>
              <a:rPr b="0" lang="en-US" sz="3200" spc="-1" strike="noStrike">
                <a:latin typeface="Arial"/>
              </a:rPr>
              <a:t>are omitted because </a:t>
            </a:r>
            <a:br/>
            <a:r>
              <a:rPr b="0" lang="en-US" sz="3200" spc="-1" strike="noStrike">
                <a:latin typeface="Arial"/>
              </a:rPr>
              <a:t>they are still alive and </a:t>
            </a:r>
            <a:br/>
            <a:r>
              <a:rPr b="0" lang="en-US" sz="3200" spc="-1" strike="noStrike">
                <a:latin typeface="Arial"/>
              </a:rPr>
              <a:t>could be prosecuted</a:t>
            </a:r>
            <a:endParaRPr b="0" lang="en-US" sz="3200" spc="-1" strike="noStrike">
              <a:latin typeface="Arial"/>
            </a:endParaRPr>
          </a:p>
        </p:txBody>
      </p:sp>
      <p:pic>
        <p:nvPicPr>
          <p:cNvPr id="133" name="" descr=""/>
          <p:cNvPicPr/>
          <p:nvPr/>
        </p:nvPicPr>
        <p:blipFill>
          <a:blip r:embed="rId1"/>
          <a:stretch/>
        </p:blipFill>
        <p:spPr>
          <a:xfrm>
            <a:off x="5257800" y="2701440"/>
            <a:ext cx="4821840" cy="29682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Mark Omits Key Players</a:t>
            </a:r>
            <a:endParaRPr b="0" lang="en-US" sz="4400" spc="-1" strike="noStrike">
              <a:latin typeface="Arial"/>
            </a:endParaRPr>
          </a:p>
        </p:txBody>
      </p:sp>
      <p:sp>
        <p:nvSpPr>
          <p:cNvPr id="135"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7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Arrest of Jesus. Omits Peter and Malchus</a:t>
            </a:r>
            <a:br/>
            <a:r>
              <a:rPr b="0" lang="en-US" sz="3200" spc="-1" strike="noStrike">
                <a:latin typeface="Arial"/>
              </a:rPr>
              <a:t>(Mark 14:47)</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Did not identify woman who anointed Jesus head at home of Simon the Leper </a:t>
            </a:r>
            <a:br/>
            <a:r>
              <a:rPr b="0" lang="en-US" sz="3200" spc="-1" strike="noStrike">
                <a:latin typeface="Arial"/>
              </a:rPr>
              <a:t>(Mark 14:3-9)</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Mark did not mention Jesus </a:t>
            </a:r>
            <a:br/>
            <a:r>
              <a:rPr b="0" lang="en-US" sz="3200" spc="-1" strike="noStrike">
                <a:latin typeface="Arial"/>
              </a:rPr>
              <a:t>raising Mary’s brother </a:t>
            </a:r>
            <a:br/>
            <a:r>
              <a:rPr b="0" lang="en-US" sz="3200" spc="-1" strike="noStrike">
                <a:latin typeface="Arial"/>
              </a:rPr>
              <a:t>Lazarus from the dead</a:t>
            </a:r>
            <a:endParaRPr b="0" lang="en-US" sz="3200" spc="-1" strike="noStrike">
              <a:latin typeface="Arial"/>
            </a:endParaRPr>
          </a:p>
        </p:txBody>
      </p:sp>
      <p:pic>
        <p:nvPicPr>
          <p:cNvPr id="136" name="" descr=""/>
          <p:cNvPicPr/>
          <p:nvPr/>
        </p:nvPicPr>
        <p:blipFill>
          <a:blip r:embed="rId1"/>
          <a:stretch/>
        </p:blipFill>
        <p:spPr>
          <a:xfrm>
            <a:off x="5257800" y="2656440"/>
            <a:ext cx="4821840" cy="30132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Papias’ description of Mark </a:t>
            </a:r>
            <a:endParaRPr b="0" lang="en-US" sz="4400" spc="-1" strike="noStrike">
              <a:latin typeface="Arial"/>
            </a:endParaRPr>
          </a:p>
        </p:txBody>
      </p:sp>
      <p:sp>
        <p:nvSpPr>
          <p:cNvPr id="138"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65000"/>
          </a:bodyPr>
          <a:p>
            <a:pPr marL="216000" indent="-216000">
              <a:lnSpc>
                <a:spcPct val="100000"/>
              </a:lnSpc>
              <a:spcBef>
                <a:spcPts val="1417"/>
              </a:spcBef>
              <a:buClr>
                <a:srgbClr val="000000"/>
              </a:buClr>
              <a:buSzPct val="45000"/>
              <a:buFont typeface="Wingdings" charset="2"/>
              <a:buChar char=""/>
            </a:pPr>
            <a:r>
              <a:rPr b="0" lang="en-US" sz="3200" spc="-1" strike="noStrike">
                <a:latin typeface="Arial"/>
              </a:rPr>
              <a:t>Papias, an early church father said this about Mark:</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u="sng">
                <a:uFillTx/>
                <a:latin typeface="Arial"/>
              </a:rPr>
              <a:t>Mark</a:t>
            </a:r>
            <a:r>
              <a:rPr b="0" lang="en-US" sz="3200" spc="-1" strike="noStrike">
                <a:latin typeface="Arial"/>
              </a:rPr>
              <a:t>, having become the </a:t>
            </a:r>
            <a:r>
              <a:rPr b="0" lang="en-US" sz="3200" spc="-1" strike="noStrike" u="sng">
                <a:uFillTx/>
                <a:latin typeface="Arial"/>
              </a:rPr>
              <a:t>interpreter of Peter</a:t>
            </a:r>
            <a:r>
              <a:rPr b="0" lang="en-US" sz="3200" spc="-1" strike="noStrike">
                <a:latin typeface="Arial"/>
              </a:rPr>
              <a:t>, wrote down accurately, though not indeed in order, whatsoever he remembered of the things said or done by Christ. For </a:t>
            </a:r>
            <a:r>
              <a:rPr b="0" lang="en-US" sz="3200" spc="-1" strike="noStrike" u="sng">
                <a:uFillTx/>
                <a:latin typeface="Arial"/>
              </a:rPr>
              <a:t>he neither heard the Lord nor followed him</a:t>
            </a:r>
            <a:r>
              <a:rPr b="0" lang="en-US" sz="3200" spc="-1" strike="noStrike">
                <a:latin typeface="Arial"/>
              </a:rPr>
              <a:t>, but afterward, as I said, he followed Peter, who adapted his teaching to the needs of his hearers, but with </a:t>
            </a:r>
            <a:r>
              <a:rPr b="0" lang="en-US" sz="3200" spc="-1" strike="noStrike" u="sng">
                <a:uFillTx/>
                <a:latin typeface="Arial"/>
              </a:rPr>
              <a:t>no intention of giving a connected account of the Lord’s discourses</a:t>
            </a:r>
            <a:r>
              <a:rPr b="0" lang="en-US" sz="3200" spc="-1" strike="noStrike">
                <a:latin typeface="Arial"/>
              </a:rPr>
              <a:t>, so that Mark committed no error while he thus wrote some things as he remembered them. For he was careful of one thing, not to omit any of the things which he had heard, and not to state any of them falsely.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74160"/>
            <a:ext cx="9071280" cy="12499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Matthew + Luke attempted chronological accounts</a:t>
            </a:r>
            <a:endParaRPr b="0" lang="en-US" sz="4400" spc="-1" strike="noStrike">
              <a:latin typeface="Arial"/>
            </a:endParaRPr>
          </a:p>
        </p:txBody>
      </p:sp>
      <p:sp>
        <p:nvSpPr>
          <p:cNvPr id="140"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80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Papias:</a:t>
            </a:r>
            <a:br/>
            <a:r>
              <a:rPr b="0" lang="en-US" sz="3200" spc="-1" strike="noStrike">
                <a:latin typeface="Arial"/>
              </a:rPr>
              <a:t>“Therefore </a:t>
            </a:r>
            <a:r>
              <a:rPr b="0" lang="en-US" sz="3200" spc="-1" strike="noStrike" u="sng">
                <a:uFillTx/>
                <a:latin typeface="Arial"/>
              </a:rPr>
              <a:t>Matthew</a:t>
            </a:r>
            <a:r>
              <a:rPr b="0" lang="en-US" sz="3200" spc="-1" strike="noStrike">
                <a:latin typeface="Arial"/>
              </a:rPr>
              <a:t> put the logia in an </a:t>
            </a:r>
            <a:r>
              <a:rPr b="0" lang="en-US" sz="3200" spc="-1" strike="noStrike" u="sng">
                <a:uFillTx/>
                <a:latin typeface="Arial"/>
              </a:rPr>
              <a:t>ordered arrangement</a:t>
            </a:r>
            <a:r>
              <a:rPr b="0" lang="en-US" sz="3200" spc="-1" strike="noStrike">
                <a:latin typeface="Arial"/>
              </a:rPr>
              <a:t> in the Hebrew language, but each person interpreted them as best he could.”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a:t>
            </a:r>
            <a:br/>
            <a:r>
              <a:rPr b="0" lang="en-US" sz="3200" spc="-1" strike="noStrike">
                <a:latin typeface="Arial"/>
              </a:rPr>
              <a:t>It seemed fitting for me as well, having investigated everything carefully from the beginning, to write it out for you in </a:t>
            </a:r>
            <a:r>
              <a:rPr b="0" lang="en-US" sz="3200" spc="-1" strike="noStrike" u="sng">
                <a:uFillTx/>
                <a:latin typeface="Arial"/>
              </a:rPr>
              <a:t>consecutive order</a:t>
            </a:r>
            <a:r>
              <a:rPr b="0" lang="en-US" sz="3200" spc="-1" strike="noStrike">
                <a:latin typeface="Arial"/>
              </a:rPr>
              <a:t>. (Luke 1:3)</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Gospel of John</a:t>
            </a:r>
            <a:endParaRPr b="0" lang="en-US" sz="4400" spc="-1" strike="noStrike">
              <a:latin typeface="Arial"/>
            </a:endParaRPr>
          </a:p>
        </p:txBody>
      </p:sp>
      <p:sp>
        <p:nvSpPr>
          <p:cNvPr id="142"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85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Gospel of John likely written at a time when Peter, Malchus, and Mary were already dead.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Not uncommon for folks to add new evidence years later because threats to their testimony have been removed.</a:t>
            </a:r>
            <a:br/>
            <a:r>
              <a:rPr b="0" lang="en-US" sz="3200" spc="-1" strike="noStrike">
                <a:latin typeface="Arial"/>
              </a:rPr>
              <a:t>(ie. Consider gang violence)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 have reasons to believe gospel of John was last, but not late...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Gospel of John</a:t>
            </a:r>
            <a:endParaRPr b="0" lang="en-US" sz="4400" spc="-1" strike="noStrike">
              <a:latin typeface="Arial"/>
            </a:endParaRPr>
          </a:p>
        </p:txBody>
      </p:sp>
      <p:sp>
        <p:nvSpPr>
          <p:cNvPr id="144"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62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No exact date, but likely between Peter’s death and Temple destruction (AD 61-70)</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John 21:20-23</a:t>
            </a:r>
            <a:br/>
            <a:r>
              <a:rPr b="0" lang="en-US" sz="3200" spc="-1" strike="noStrike">
                <a:latin typeface="Arial"/>
              </a:rPr>
              <a:t>Peter turned and saw the disciple whom Jesus loved(John) following them, ... </a:t>
            </a:r>
            <a:br/>
            <a:r>
              <a:rPr b="0" lang="en-US" sz="3200" spc="-1" strike="noStrike">
                <a:latin typeface="Arial"/>
              </a:rPr>
              <a:t>When Peter saw him, he said to Jesus, “Lord, what about this man?” Jesus said to him, “If it is my will that he remain until I come, what is that to you? You follow me!” So </a:t>
            </a:r>
            <a:r>
              <a:rPr b="1" lang="en-US" sz="3200" spc="-1" strike="noStrike">
                <a:solidFill>
                  <a:srgbClr val="ff0000"/>
                </a:solidFill>
                <a:latin typeface="Arial"/>
              </a:rPr>
              <a:t>the saying spread abroad among the brothers</a:t>
            </a:r>
            <a:r>
              <a:rPr b="0" lang="en-US" sz="3200" spc="-1" strike="noStrike">
                <a:latin typeface="Arial"/>
              </a:rPr>
              <a:t> that this disciple was not to die; </a:t>
            </a:r>
            <a:br/>
            <a:r>
              <a:rPr b="0" lang="en-US" sz="3200" spc="-1" strike="noStrike">
                <a:latin typeface="Arial"/>
              </a:rPr>
              <a:t>yet </a:t>
            </a:r>
            <a:r>
              <a:rPr b="0" lang="en-US" sz="3200" spc="-1" strike="noStrike" u="sng">
                <a:uFillTx/>
                <a:latin typeface="Arial"/>
              </a:rPr>
              <a:t>Jesus did not say to him that he was not to die, but, “If it is my will that he remain until I come, what is that to you?”</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Gospel of John</a:t>
            </a:r>
            <a:endParaRPr b="0" lang="en-US" sz="4400" spc="-1" strike="noStrike">
              <a:latin typeface="Arial"/>
            </a:endParaRPr>
          </a:p>
        </p:txBody>
      </p:sp>
      <p:sp>
        <p:nvSpPr>
          <p:cNvPr id="146"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95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John 5:2</a:t>
            </a:r>
            <a:br/>
            <a:r>
              <a:rPr b="0" lang="en-US" sz="3200" spc="-1" strike="noStrike">
                <a:latin typeface="Arial"/>
              </a:rPr>
              <a:t>“there is in Jerusalem, by the sheep-gate, a pool (the one called Bethesda in Hebrew) which has five porticoes.” John used the </a:t>
            </a:r>
            <a:r>
              <a:rPr b="1" lang="en-US" sz="3200" spc="-1" strike="noStrike">
                <a:solidFill>
                  <a:srgbClr val="c9211e"/>
                </a:solidFill>
                <a:latin typeface="Arial"/>
              </a:rPr>
              <a:t>present tense word “is”</a:t>
            </a:r>
            <a:r>
              <a:rPr b="0" lang="en-US" sz="3200" spc="-1" strike="noStrike">
                <a:latin typeface="Arial"/>
              </a:rPr>
              <a:t> (ἐστιν) when describing the existence of the pool, yet the </a:t>
            </a:r>
            <a:r>
              <a:rPr b="1" lang="en-US" sz="3200" spc="-1" strike="noStrike">
                <a:latin typeface="Arial"/>
              </a:rPr>
              <a:t>pool</a:t>
            </a:r>
            <a:r>
              <a:rPr b="0" lang="en-US" sz="3200" spc="-1" strike="noStrike">
                <a:latin typeface="Arial"/>
              </a:rPr>
              <a:t> was </a:t>
            </a:r>
            <a:r>
              <a:rPr b="1" lang="en-US" sz="3200" spc="-1" strike="noStrike">
                <a:latin typeface="Arial"/>
              </a:rPr>
              <a:t>destroyed</a:t>
            </a:r>
            <a:r>
              <a:rPr b="0" lang="en-US" sz="3200" spc="-1" strike="noStrike">
                <a:latin typeface="Arial"/>
              </a:rPr>
              <a:t> in </a:t>
            </a:r>
            <a:r>
              <a:rPr b="1" lang="en-US" sz="3200" spc="-1" strike="noStrike">
                <a:latin typeface="Arial"/>
              </a:rPr>
              <a:t>70AD</a:t>
            </a:r>
            <a:r>
              <a:rPr b="0" lang="en-US" sz="3200" spc="-1" strike="noStrike">
                <a:latin typeface="Arial"/>
              </a:rPr>
              <a:t> when Jerusalem was sacked by the Romans.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Gospel of John</a:t>
            </a:r>
            <a:endParaRPr b="0" lang="en-US" sz="4400" spc="-1" strike="noStrike">
              <a:latin typeface="Arial"/>
            </a:endParaRPr>
          </a:p>
        </p:txBody>
      </p:sp>
      <p:sp>
        <p:nvSpPr>
          <p:cNvPr id="148"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74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John calls the apostles “disciples”, using more familiar titles. John presumes you knew they were apostles.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Calls “John the Baptist” John as if readers already knew about John the Baptist from the other gospels.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John did not include passage where Jesus predicted destruction of the Jewish Temple.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If temple was destroyed when John was written, John likely would have mentioned the prophecy of Jesus about the temple.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Gospel of John</a:t>
            </a:r>
            <a:endParaRPr b="0" lang="en-US" sz="4400" spc="-1" strike="noStrike">
              <a:latin typeface="Arial"/>
            </a:endParaRPr>
          </a:p>
        </p:txBody>
      </p:sp>
      <p:sp>
        <p:nvSpPr>
          <p:cNvPr id="150"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9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Does not take time to provide detail about each of Jesus disciples as other gospels do</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Early church fathers testified that John’s gospel was written after the others.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John was last synoptic gospel written, but not late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Skeptic Talking Points</a:t>
            </a:r>
            <a:endParaRPr b="0" lang="en-US" sz="4400" spc="-1" strike="noStrike">
              <a:latin typeface="Arial"/>
            </a:endParaRPr>
          </a:p>
        </p:txBody>
      </p:sp>
      <p:sp>
        <p:nvSpPr>
          <p:cNvPr id="152"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9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Gospels were anonymous, therefore easy to forge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Gospels are not the only ancient documents that do not identify the author in the manuscript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Tacitus did not identify himself in his writings (AD 56-117)</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What you’ll hear</a:t>
            </a:r>
            <a:endParaRPr b="0" lang="en-US" sz="4400" spc="-1" strike="noStrike">
              <a:latin typeface="Arial"/>
            </a:endParaRPr>
          </a:p>
        </p:txBody>
      </p:sp>
      <p:sp>
        <p:nvSpPr>
          <p:cNvPr id="91"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91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The so-called Gospel of John is something special and reflects … the highly evolved theology of a Christian writer who lived three generations after Jesus.”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Geza Vermes, scholar, historian, and author of The Changing Faces of Jesus</a:t>
            </a:r>
            <a:br/>
            <a:r>
              <a:rPr b="0" lang="en-US" sz="3200" spc="-1" strike="noStrike">
                <a:latin typeface="Arial"/>
              </a:rPr>
              <a:t>(published in year 2000)</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Rebuttals to Forgeries</a:t>
            </a:r>
            <a:endParaRPr b="0" lang="en-US" sz="4400" spc="-1" strike="noStrike">
              <a:latin typeface="Arial"/>
            </a:endParaRPr>
          </a:p>
        </p:txBody>
      </p:sp>
      <p:sp>
        <p:nvSpPr>
          <p:cNvPr id="154"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76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If someone </a:t>
            </a:r>
            <a:r>
              <a:rPr b="0" lang="en-US" sz="3200" spc="-1" strike="noStrike" u="sng">
                <a:uFillTx/>
                <a:latin typeface="Arial"/>
              </a:rPr>
              <a:t>made up</a:t>
            </a:r>
            <a:r>
              <a:rPr b="0" lang="en-US" sz="3200" spc="-1" strike="noStrike">
                <a:latin typeface="Arial"/>
              </a:rPr>
              <a:t> who the authors were hundreds of years later, </a:t>
            </a:r>
            <a:r>
              <a:rPr b="0" lang="en-US" sz="3200" spc="-1" strike="noStrike" u="sng">
                <a:uFillTx/>
                <a:latin typeface="Arial"/>
              </a:rPr>
              <a:t>why</a:t>
            </a:r>
            <a:r>
              <a:rPr b="0" lang="en-US" sz="3200" spc="-1" strike="noStrike">
                <a:latin typeface="Arial"/>
              </a:rPr>
              <a:t> pick </a:t>
            </a:r>
            <a:r>
              <a:rPr b="0" lang="en-US" sz="3200" spc="-1" strike="noStrike" u="sng">
                <a:uFillTx/>
                <a:latin typeface="Arial"/>
              </a:rPr>
              <a:t>Mark</a:t>
            </a:r>
            <a:r>
              <a:rPr b="0" lang="en-US" sz="3200" spc="-1" strike="noStrike">
                <a:latin typeface="Arial"/>
              </a:rPr>
              <a:t> or </a:t>
            </a:r>
            <a:r>
              <a:rPr b="0" lang="en-US" sz="3200" spc="-1" strike="noStrike" u="sng">
                <a:uFillTx/>
                <a:latin typeface="Arial"/>
              </a:rPr>
              <a:t>Luke</a:t>
            </a:r>
            <a:r>
              <a:rPr b="0" lang="en-US" sz="3200" spc="-1" strike="noStrike">
                <a:latin typeface="Arial"/>
              </a:rPr>
              <a:t> when they could have easily chosen </a:t>
            </a:r>
            <a:r>
              <a:rPr b="0" lang="en-US" sz="3200" spc="-1" strike="noStrike" u="sng">
                <a:uFillTx/>
                <a:latin typeface="Arial"/>
              </a:rPr>
              <a:t>Peter</a:t>
            </a:r>
            <a:r>
              <a:rPr b="0" lang="en-US" sz="3200" spc="-1" strike="noStrike">
                <a:latin typeface="Arial"/>
              </a:rPr>
              <a:t>, </a:t>
            </a:r>
            <a:r>
              <a:rPr b="0" lang="en-US" sz="3200" spc="-1" strike="noStrike" u="sng">
                <a:uFillTx/>
                <a:latin typeface="Arial"/>
              </a:rPr>
              <a:t>Andrew</a:t>
            </a:r>
            <a:r>
              <a:rPr b="0" lang="en-US" sz="3200" spc="-1" strike="noStrike">
                <a:latin typeface="Arial"/>
              </a:rPr>
              <a:t>, or </a:t>
            </a:r>
            <a:r>
              <a:rPr b="0" lang="en-US" sz="3200" spc="-1" strike="noStrike" u="sng">
                <a:uFillTx/>
                <a:latin typeface="Arial"/>
              </a:rPr>
              <a:t>James</a:t>
            </a:r>
            <a:r>
              <a:rPr b="0" lang="en-US" sz="3200" spc="-1" strike="noStrike">
                <a:latin typeface="Arial"/>
              </a:rPr>
              <a:t> to make their writings seem for </a:t>
            </a:r>
            <a:r>
              <a:rPr b="0" lang="en-US" sz="3200" spc="-1" strike="noStrike" u="sng">
                <a:uFillTx/>
                <a:latin typeface="Arial"/>
              </a:rPr>
              <a:t>authoritative</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uFillTx/>
                <a:latin typeface="Arial"/>
              </a:rPr>
              <a:t>Mark</a:t>
            </a:r>
            <a:r>
              <a:rPr b="0" lang="en-US" sz="3200" spc="-1" strike="noStrike">
                <a:latin typeface="Arial"/>
              </a:rPr>
              <a:t> and </a:t>
            </a:r>
            <a:r>
              <a:rPr b="0" lang="en-US" sz="3200" spc="-1" strike="noStrike" u="sng">
                <a:uFillTx/>
                <a:latin typeface="Arial"/>
              </a:rPr>
              <a:t>Luke</a:t>
            </a:r>
            <a:r>
              <a:rPr b="0" lang="en-US" sz="3200" spc="-1" strike="noStrike">
                <a:latin typeface="Arial"/>
              </a:rPr>
              <a:t> </a:t>
            </a:r>
            <a:r>
              <a:rPr b="0" lang="en-US" sz="3200" spc="-1" strike="noStrike" u="sng">
                <a:uFillTx/>
                <a:latin typeface="Arial"/>
              </a:rPr>
              <a:t>admit</a:t>
            </a:r>
            <a:r>
              <a:rPr b="0" lang="en-US" sz="3200" spc="-1" strike="noStrike">
                <a:latin typeface="Arial"/>
              </a:rPr>
              <a:t> they were </a:t>
            </a:r>
            <a:r>
              <a:rPr b="0" lang="en-US" sz="3200" spc="-1" strike="noStrike" u="sng">
                <a:uFillTx/>
                <a:latin typeface="Arial"/>
              </a:rPr>
              <a:t>not</a:t>
            </a:r>
            <a:r>
              <a:rPr b="0" lang="en-US" sz="3200" spc="-1" strike="noStrike">
                <a:latin typeface="Arial"/>
              </a:rPr>
              <a:t> the </a:t>
            </a:r>
            <a:r>
              <a:rPr b="0" lang="en-US" sz="3200" spc="-1" strike="noStrike" u="sng">
                <a:uFillTx/>
                <a:latin typeface="Arial"/>
              </a:rPr>
              <a:t>eyewitnesses</a:t>
            </a:r>
            <a:r>
              <a:rPr b="0" lang="en-US" sz="3200" spc="-1" strike="noStrike">
                <a:latin typeface="Arial"/>
              </a:rPr>
              <a:t>, but wrote what the eyewitnesses said.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No early church leader </a:t>
            </a:r>
            <a:r>
              <a:rPr b="0" lang="en-US" sz="3200" spc="-1" strike="noStrike" u="sng">
                <a:uFillTx/>
                <a:latin typeface="Arial"/>
              </a:rPr>
              <a:t>has ever attributed</a:t>
            </a:r>
            <a:r>
              <a:rPr b="0" lang="en-US" sz="3200" spc="-1" strike="noStrike">
                <a:latin typeface="Arial"/>
              </a:rPr>
              <a:t> Mark, Matthew, Luke, or John </a:t>
            </a:r>
            <a:r>
              <a:rPr b="0" lang="en-US" sz="3200" spc="-1" strike="noStrike" u="sng">
                <a:uFillTx/>
                <a:latin typeface="Arial"/>
              </a:rPr>
              <a:t>to</a:t>
            </a:r>
            <a:r>
              <a:rPr b="0" lang="en-US" sz="3200" spc="-1" strike="noStrike">
                <a:latin typeface="Arial"/>
              </a:rPr>
              <a:t> anyone </a:t>
            </a:r>
            <a:r>
              <a:rPr b="0" lang="en-US" sz="3200" spc="-1" strike="noStrike" u="sng">
                <a:uFillTx/>
                <a:latin typeface="Arial"/>
              </a:rPr>
              <a:t>other</a:t>
            </a:r>
            <a:r>
              <a:rPr b="0" lang="en-US" sz="3200" spc="-1" strike="noStrike">
                <a:latin typeface="Arial"/>
              </a:rPr>
              <a:t> than the names we have today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The Temple Prophecy</a:t>
            </a:r>
            <a:endParaRPr b="0" lang="en-US" sz="4400" spc="-1" strike="noStrike">
              <a:latin typeface="Arial"/>
            </a:endParaRPr>
          </a:p>
        </p:txBody>
      </p:sp>
      <p:sp>
        <p:nvSpPr>
          <p:cNvPr id="156"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78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Claim: Jesus’ prophecy of the temple destruction was inserted after the temple was destroyed.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Common tactic of philosophical naturalists.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Ignoring the evidence to fit a worldview(no miracles)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Gospel writers showed fulfillment of many other prophecies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If Jesus could predict His own resurrection and cite prophecies for it, predicting the temple was nothing.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a:t>
            </a:r>
            <a:r>
              <a:rPr b="0" lang="en-US" sz="4400" spc="-1" strike="noStrike">
                <a:latin typeface="Arial"/>
              </a:rPr>
              <a:t>Form” criticism</a:t>
            </a:r>
            <a:endParaRPr b="0" lang="en-US" sz="4400" spc="-1" strike="noStrike">
              <a:latin typeface="Arial"/>
            </a:endParaRPr>
          </a:p>
        </p:txBody>
      </p:sp>
      <p:sp>
        <p:nvSpPr>
          <p:cNvPr id="158"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7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Attempt to categorize parts of scripture based on “type”, “pattern”, or “form.</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Parts of scripture that talk about miracles are categorized as a “form” that can then alleged to be late additions/insertions.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Theory fails to explain how miraculous “content” varies in literary style and form.</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Criticism rooted in bias against supernatural</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Bishop in Antioch: Theophilus</a:t>
            </a:r>
            <a:endParaRPr b="0" lang="en-US" sz="4400" spc="-1" strike="noStrike">
              <a:latin typeface="Arial"/>
            </a:endParaRPr>
          </a:p>
        </p:txBody>
      </p:sp>
      <p:sp>
        <p:nvSpPr>
          <p:cNvPr id="160"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68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Critics say the “Theophilus” from Luke was the bishop of Antioch (AD 169 to 183).</a:t>
            </a:r>
            <a:br/>
            <a:r>
              <a:rPr b="0" lang="en-US" sz="3200" spc="-1" strike="noStrike">
                <a:latin typeface="Arial"/>
              </a:rPr>
              <a:t>Luke was born in Antioch.</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 addressed Theophilus as “most excellent” as if there was some position of leadership</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If Theophilus was so ‘excellent’, why would he as a bishop of one of the largest cities in the Roman empire need a “consecutive order” so he could “know the exact truth about the things [he had] been taught”?</a:t>
            </a:r>
            <a:br/>
            <a:r>
              <a:rPr b="0" lang="en-US" sz="3200" spc="-1" strike="noStrike">
                <a:latin typeface="Arial"/>
              </a:rPr>
              <a:t>Luke writes in a position of greater knowledge than Theophilus.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Then who was Theophilus?</a:t>
            </a:r>
            <a:endParaRPr b="0" lang="en-US" sz="4400" spc="-1" strike="noStrike">
              <a:latin typeface="Arial"/>
            </a:endParaRPr>
          </a:p>
        </p:txBody>
      </p:sp>
      <p:sp>
        <p:nvSpPr>
          <p:cNvPr id="162"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9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No one knows for sure, but could be…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Theophilus is Greek for “Friend of God”.</a:t>
            </a:r>
            <a:br/>
            <a:r>
              <a:rPr b="0" lang="en-US" sz="3200" spc="-1" strike="noStrike">
                <a:latin typeface="Arial"/>
              </a:rPr>
              <a:t>Luke was a Greek.</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 Roman official. Luke only used “most excellent” when addressing Roman officials in his writings.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Theophilus?</a:t>
            </a:r>
            <a:endParaRPr b="0" lang="en-US" sz="4400" spc="-1" strike="noStrike">
              <a:latin typeface="Arial"/>
            </a:endParaRPr>
          </a:p>
        </p:txBody>
      </p:sp>
      <p:sp>
        <p:nvSpPr>
          <p:cNvPr id="164"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80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 Jewish High Priest?</a:t>
            </a:r>
            <a:br/>
            <a:r>
              <a:rPr b="0" lang="en-US" sz="3200" spc="-1" strike="noStrike" u="sng">
                <a:uFillTx/>
                <a:latin typeface="Arial"/>
              </a:rPr>
              <a:t>Theophilus ben Ananus</a:t>
            </a:r>
            <a:r>
              <a:rPr b="0" lang="en-US" sz="3200" spc="-1" strike="noStrike">
                <a:latin typeface="Arial"/>
              </a:rPr>
              <a:t>(Roman appointed. AD37+41)</a:t>
            </a:r>
            <a:br/>
            <a:r>
              <a:rPr b="0" lang="en-US" sz="3200" spc="-1" strike="noStrike">
                <a:latin typeface="Arial"/>
              </a:rPr>
              <a:t>or</a:t>
            </a:r>
            <a:br/>
            <a:r>
              <a:rPr b="0" lang="en-US" sz="3200" spc="-1" strike="noStrike" u="sng">
                <a:uFillTx/>
                <a:latin typeface="Arial"/>
              </a:rPr>
              <a:t>Matthias ben Theophilus</a:t>
            </a:r>
            <a:br/>
            <a:r>
              <a:rPr b="0" lang="en-US" sz="3200" spc="-1" strike="noStrike">
                <a:latin typeface="Arial"/>
              </a:rPr>
              <a:t>were alive around the time period.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Luke’s focus on the temple and Jewish customs related to the Sadducees could best be explained if one of these two priests was his intended audience.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Theophilus</a:t>
            </a:r>
            <a:endParaRPr b="0" lang="en-US" sz="4400" spc="-1" strike="noStrike">
              <a:latin typeface="Arial"/>
            </a:endParaRPr>
          </a:p>
        </p:txBody>
      </p:sp>
      <p:sp>
        <p:nvSpPr>
          <p:cNvPr id="166" name="PlaceHolder 2"/>
          <p:cNvSpPr>
            <a:spLocks noGrp="1"/>
          </p:cNvSpPr>
          <p:nvPr>
            <p:ph/>
          </p:nvPr>
        </p:nvSpPr>
        <p:spPr>
          <a:xfrm>
            <a:off x="504000" y="1326600"/>
            <a:ext cx="9071280" cy="32878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Possible he was the Bishop in Antioch from AD 169 to 183?</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But not evidentially reasonable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Remember that Acts and several of Paul’s letters quote Luke</a:t>
            </a:r>
            <a:endParaRPr b="0" lang="en-US" sz="3200" spc="-1" strike="noStrike">
              <a:latin typeface="Arial"/>
            </a:endParaRPr>
          </a:p>
        </p:txBody>
      </p:sp>
      <p:pic>
        <p:nvPicPr>
          <p:cNvPr id="167" name="" descr=""/>
          <p:cNvPicPr/>
          <p:nvPr/>
        </p:nvPicPr>
        <p:blipFill>
          <a:blip r:embed="rId1"/>
          <a:stretch/>
        </p:blipFill>
        <p:spPr>
          <a:xfrm>
            <a:off x="1143000" y="4009680"/>
            <a:ext cx="6400440" cy="17049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74160"/>
            <a:ext cx="9071280" cy="12499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Objection: Luke copied off of Josephus, so Luke is “late”</a:t>
            </a:r>
            <a:endParaRPr b="0" lang="en-US" sz="4400" spc="-1" strike="noStrike">
              <a:latin typeface="Arial"/>
            </a:endParaRPr>
          </a:p>
        </p:txBody>
      </p:sp>
      <p:sp>
        <p:nvSpPr>
          <p:cNvPr id="169"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74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Titus Flavius Josephus (AD37 to ~AD100)</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Wrote “Antiquities of the Jews) in AD 90’s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 quoted passages from Matthew and Mark and did not make attempts to hide it. He did not quote passages from Josephus, nor are passages in Luke following Josephus’ writing style.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If Josephus has facts that are in Luke, then that helps to verify that Luke was telling the truth, not that Luke was a late gospel that copied off of Josephus.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1" name="PlaceHolder 2"/>
          <p:cNvSpPr>
            <a:spLocks noGrp="1"/>
          </p:cNvSpPr>
          <p:nvPr>
            <p:ph/>
          </p:nvPr>
        </p:nvSpPr>
        <p:spPr>
          <a:xfrm>
            <a:off x="504000" y="1326600"/>
            <a:ext cx="9071280" cy="32878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Reasonable inference from the circumstantial evidence.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Gospels were early, when witnesses alive.</a:t>
            </a:r>
            <a:endParaRPr b="0" lang="en-US" sz="3200" spc="-1" strike="noStrike">
              <a:latin typeface="Arial"/>
            </a:endParaRPr>
          </a:p>
        </p:txBody>
      </p:sp>
      <p:pic>
        <p:nvPicPr>
          <p:cNvPr id="172" name="Picture 1" descr=""/>
          <p:cNvPicPr/>
          <p:nvPr/>
        </p:nvPicPr>
        <p:blipFill>
          <a:blip r:embed="rId1"/>
          <a:stretch/>
        </p:blipFill>
        <p:spPr>
          <a:xfrm>
            <a:off x="451800" y="2881080"/>
            <a:ext cx="8920440" cy="23763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Early</a:t>
            </a:r>
            <a:endParaRPr b="0" lang="en-US" sz="4400" spc="-1" strike="noStrike">
              <a:latin typeface="Arial"/>
            </a:endParaRPr>
          </a:p>
        </p:txBody>
      </p:sp>
      <p:sp>
        <p:nvSpPr>
          <p:cNvPr id="174" name="PlaceHolder 2"/>
          <p:cNvSpPr>
            <a:spLocks noGrp="1"/>
          </p:cNvSpPr>
          <p:nvPr>
            <p:ph/>
          </p:nvPr>
        </p:nvSpPr>
        <p:spPr>
          <a:xfrm>
            <a:off x="504000" y="1172520"/>
            <a:ext cx="9071280" cy="32878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Gospels were very early compared to the bible canon being formed at the Council of Laodicea.</a:t>
            </a:r>
            <a:endParaRPr b="0" lang="en-US" sz="3200" spc="-1" strike="noStrike">
              <a:latin typeface="Arial"/>
            </a:endParaRPr>
          </a:p>
        </p:txBody>
      </p:sp>
      <p:pic>
        <p:nvPicPr>
          <p:cNvPr id="175" name="" descr=""/>
          <p:cNvPicPr/>
          <p:nvPr/>
        </p:nvPicPr>
        <p:blipFill>
          <a:blip r:embed="rId1"/>
          <a:stretch/>
        </p:blipFill>
        <p:spPr>
          <a:xfrm>
            <a:off x="685800" y="2325600"/>
            <a:ext cx="8229240" cy="27032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What you’ll hear</a:t>
            </a:r>
            <a:endParaRPr b="0" lang="en-US" sz="4400" spc="-1" strike="noStrike">
              <a:latin typeface="Arial"/>
            </a:endParaRPr>
          </a:p>
        </p:txBody>
      </p:sp>
      <p:sp>
        <p:nvSpPr>
          <p:cNvPr id="93"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7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No work of art of any kind has ever been discovered, no painting, or engraving, no sculpture, or other relic of antiquity, which </a:t>
            </a:r>
            <a:r>
              <a:rPr b="0" lang="en-US" sz="3200" spc="-1" strike="noStrike" u="sng">
                <a:uFillTx/>
                <a:latin typeface="Arial"/>
              </a:rPr>
              <a:t>may be</a:t>
            </a:r>
            <a:r>
              <a:rPr b="0" lang="en-US" sz="3200" spc="-1" strike="noStrike">
                <a:latin typeface="Arial"/>
              </a:rPr>
              <a:t> looked upon as furnishing additional </a:t>
            </a:r>
            <a:r>
              <a:rPr b="0" lang="en-US" sz="3200" spc="-1" strike="noStrike" u="sng">
                <a:uFillTx/>
                <a:latin typeface="Arial"/>
              </a:rPr>
              <a:t>evidence</a:t>
            </a:r>
            <a:r>
              <a:rPr b="0" lang="en-US" sz="3200" spc="-1" strike="noStrike">
                <a:latin typeface="Arial"/>
              </a:rPr>
              <a:t> of the </a:t>
            </a:r>
            <a:r>
              <a:rPr b="0" lang="en-US" sz="3200" spc="-1" strike="noStrike" u="sng">
                <a:uFillTx/>
                <a:latin typeface="Arial"/>
              </a:rPr>
              <a:t>existence</a:t>
            </a:r>
            <a:r>
              <a:rPr b="0" lang="en-US" sz="3200" spc="-1" strike="noStrike">
                <a:latin typeface="Arial"/>
              </a:rPr>
              <a:t> of these </a:t>
            </a:r>
            <a:r>
              <a:rPr b="0" lang="en-US" sz="3200" spc="-1" strike="noStrike" u="sng">
                <a:uFillTx/>
                <a:latin typeface="Arial"/>
              </a:rPr>
              <a:t>gospels</a:t>
            </a:r>
            <a:r>
              <a:rPr b="0" lang="en-US" sz="3200" spc="-1" strike="noStrike">
                <a:latin typeface="Arial"/>
              </a:rPr>
              <a:t>, and which was executed </a:t>
            </a:r>
            <a:r>
              <a:rPr b="0" lang="en-US" sz="3200" spc="-1" strike="noStrike" u="sng">
                <a:uFillTx/>
                <a:latin typeface="Arial"/>
              </a:rPr>
              <a:t>earlier</a:t>
            </a:r>
            <a:r>
              <a:rPr b="0" lang="en-US" sz="3200" spc="-1" strike="noStrike">
                <a:latin typeface="Arial"/>
              </a:rPr>
              <a:t> than the latter part of the </a:t>
            </a:r>
            <a:r>
              <a:rPr b="0" lang="en-US" sz="3200" spc="-1" strike="noStrike" u="sng">
                <a:uFillTx/>
                <a:latin typeface="Arial"/>
              </a:rPr>
              <a:t>second century</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Charles Burlingame Waite, historian and author of History of the Christian Religion to the Year Two Hundred</a:t>
            </a:r>
            <a:br/>
            <a:r>
              <a:rPr b="0" lang="en-US" sz="3200" spc="-1" strike="noStrike">
                <a:latin typeface="Arial"/>
              </a:rPr>
              <a:t>(published in 1881)</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Overview of Evidence</a:t>
            </a:r>
            <a:endParaRPr b="0" lang="en-US" sz="4400" spc="-1" strike="noStrike">
              <a:latin typeface="Arial"/>
            </a:endParaRPr>
          </a:p>
        </p:txBody>
      </p:sp>
      <p:pic>
        <p:nvPicPr>
          <p:cNvPr id="177" name="" descr=""/>
          <p:cNvPicPr/>
          <p:nvPr/>
        </p:nvPicPr>
        <p:blipFill>
          <a:blip r:embed="rId1"/>
          <a:stretch/>
        </p:blipFill>
        <p:spPr>
          <a:xfrm>
            <a:off x="-340560" y="914400"/>
            <a:ext cx="10578600" cy="494604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9"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7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We demonstrated that the gospel writers were present at the time period they are writing about, being able to see what they claimed to see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gospels being early does not yet prove that the gospel writers claims are corroborated(agreed with) by internal and external evidence.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 look to see if the gospels are corroborated in the next lesson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Picture 2" descr=""/>
          <p:cNvPicPr/>
          <p:nvPr/>
        </p:nvPicPr>
        <p:blipFill>
          <a:blip r:embed="rId1"/>
          <a:srcRect l="14137" t="9849" r="0" b="11587"/>
          <a:stretch/>
        </p:blipFill>
        <p:spPr>
          <a:xfrm>
            <a:off x="547560" y="448200"/>
            <a:ext cx="3759120" cy="3441600"/>
          </a:xfrm>
          <a:prstGeom prst="rect">
            <a:avLst/>
          </a:prstGeom>
          <a:ln w="0">
            <a:noFill/>
          </a:ln>
        </p:spPr>
      </p:pic>
      <p:grpSp>
        <p:nvGrpSpPr>
          <p:cNvPr id="181" name="Group 1"/>
          <p:cNvGrpSpPr/>
          <p:nvPr/>
        </p:nvGrpSpPr>
        <p:grpSpPr>
          <a:xfrm>
            <a:off x="0" y="3200400"/>
            <a:ext cx="10078920" cy="1540080"/>
            <a:chOff x="0" y="3200400"/>
            <a:chExt cx="10078920" cy="1540080"/>
          </a:xfrm>
        </p:grpSpPr>
        <p:sp>
          <p:nvSpPr>
            <p:cNvPr id="182" name="CustomShape 2"/>
            <p:cNvSpPr/>
            <p:nvPr/>
          </p:nvSpPr>
          <p:spPr>
            <a:xfrm>
              <a:off x="4059360" y="3200400"/>
              <a:ext cx="5055840" cy="47052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0" lang="en-US" sz="2800" spc="-1" strike="noStrike">
                  <a:solidFill>
                    <a:srgbClr val="000000"/>
                  </a:solidFill>
                  <a:latin typeface="Arial"/>
                  <a:ea typeface="DejaVu Sans"/>
                </a:rPr>
                <a:t>for more information visit:</a:t>
              </a:r>
              <a:endParaRPr b="0" lang="en-US" sz="2800" spc="-1" strike="noStrike">
                <a:latin typeface="Arial"/>
              </a:endParaRPr>
            </a:p>
          </p:txBody>
        </p:sp>
        <p:sp>
          <p:nvSpPr>
            <p:cNvPr id="183" name="CustomShape 3"/>
            <p:cNvSpPr/>
            <p:nvPr/>
          </p:nvSpPr>
          <p:spPr>
            <a:xfrm>
              <a:off x="0" y="4269960"/>
              <a:ext cx="10078920" cy="47052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0" lang="en-US" sz="4800" spc="-1" strike="noStrike">
                  <a:solidFill>
                    <a:srgbClr val="000000"/>
                  </a:solidFill>
                  <a:latin typeface="Arial"/>
                  <a:ea typeface="DejaVu Sans"/>
                </a:rPr>
                <a:t>www.ColdCaseChristianity.com</a:t>
              </a:r>
              <a:endParaRPr b="0" lang="en-US" sz="4800" spc="-1" strike="noStrike">
                <a:latin typeface="Arial"/>
              </a:endParaRPr>
            </a:p>
          </p:txBody>
        </p:sp>
      </p:grpSp>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10">
                                  <p:stCondLst>
                                    <p:cond delay="0"/>
                                  </p:stCondLst>
                                  <p:childTnLst>
                                    <p:set>
                                      <p:cBhvr>
                                        <p:cTn id="6" dur="1" fill="hold">
                                          <p:stCondLst>
                                            <p:cond delay="0"/>
                                          </p:stCondLst>
                                        </p:cTn>
                                        <p:tgtEl>
                                          <p:spTgt spid="180"/>
                                        </p:tgtEl>
                                        <p:attrNameLst>
                                          <p:attrName>style.visibility</p:attrName>
                                        </p:attrNameLst>
                                      </p:cBhvr>
                                      <p:to>
                                        <p:strVal val="visible"/>
                                      </p:to>
                                    </p:set>
                                    <p:animEffect filter="fade" transition="in">
                                      <p:cBhvr additive="repl">
                                        <p:cTn id="7" dur="500"/>
                                        <p:tgtEl>
                                          <p:spTgt spid="180"/>
                                        </p:tgtEl>
                                      </p:cBhvr>
                                    </p:animEffect>
                                  </p:childTnLst>
                                </p:cTn>
                              </p:par>
                            </p:childTnLst>
                          </p:cTn>
                        </p:par>
                        <p:par>
                          <p:cTn id="8" fill="hold">
                            <p:stCondLst>
                              <p:cond delay="500"/>
                            </p:stCondLst>
                            <p:childTnLst>
                              <p:par>
                                <p:cTn id="9" nodeType="afterEffect" fill="hold" presetClass="entr" presetID="10">
                                  <p:stCondLst>
                                    <p:cond delay="0"/>
                                  </p:stCondLst>
                                  <p:childTnLst>
                                    <p:set>
                                      <p:cBhvr>
                                        <p:cTn id="10" dur="1" fill="hold">
                                          <p:stCondLst>
                                            <p:cond delay="0"/>
                                          </p:stCondLst>
                                        </p:cTn>
                                        <p:tgtEl>
                                          <p:spTgt spid="181"/>
                                        </p:tgtEl>
                                        <p:attrNameLst>
                                          <p:attrName>style.visibility</p:attrName>
                                        </p:attrNameLst>
                                      </p:cBhvr>
                                      <p:to>
                                        <p:strVal val="visible"/>
                                      </p:to>
                                    </p:set>
                                    <p:animEffect filter="fade" transition="in">
                                      <p:cBhvr additive="repl">
                                        <p:cTn id="11" dur="5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Are they late?</a:t>
            </a:r>
            <a:endParaRPr b="0" lang="en-US" sz="4400" spc="-1" strike="noStrike">
              <a:latin typeface="Arial"/>
            </a:endParaRPr>
          </a:p>
        </p:txBody>
      </p:sp>
      <p:sp>
        <p:nvSpPr>
          <p:cNvPr id="95" name="PlaceHolder 2"/>
          <p:cNvSpPr>
            <a:spLocks noGrp="1"/>
          </p:cNvSpPr>
          <p:nvPr>
            <p:ph/>
          </p:nvPr>
        </p:nvSpPr>
        <p:spPr>
          <a:xfrm>
            <a:off x="504000" y="1326600"/>
            <a:ext cx="9071280" cy="32878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If late, the gospels are a lie (late works of fiction)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Were the gospel writers there?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 will trace through the evidence from the beginning</a:t>
            </a:r>
            <a:endParaRPr b="0" lang="en-US" sz="3200" spc="-1" strike="noStrike">
              <a:latin typeface="Arial"/>
            </a:endParaRPr>
          </a:p>
        </p:txBody>
      </p:sp>
      <p:pic>
        <p:nvPicPr>
          <p:cNvPr id="96" name="" descr=""/>
          <p:cNvPicPr/>
          <p:nvPr/>
        </p:nvPicPr>
        <p:blipFill>
          <a:blip r:embed="rId1"/>
          <a:stretch/>
        </p:blipFill>
        <p:spPr>
          <a:xfrm>
            <a:off x="2971800" y="3657600"/>
            <a:ext cx="5095080" cy="16376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74160"/>
            <a:ext cx="9071280" cy="12499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First, did they say they were eyewitnesses?</a:t>
            </a:r>
            <a:endParaRPr b="0" lang="en-US" sz="4400" spc="-1" strike="noStrike">
              <a:latin typeface="Arial"/>
            </a:endParaRPr>
          </a:p>
        </p:txBody>
      </p:sp>
      <p:sp>
        <p:nvSpPr>
          <p:cNvPr id="98" name="PlaceHolder 2"/>
          <p:cNvSpPr>
            <a:spLocks noGrp="1"/>
          </p:cNvSpPr>
          <p:nvPr>
            <p:ph/>
          </p:nvPr>
        </p:nvSpPr>
        <p:spPr>
          <a:xfrm>
            <a:off x="504000" y="1326600"/>
            <a:ext cx="9071280" cy="32878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ea typeface="Microsoft YaHei"/>
              </a:rPr>
              <a:t>John claims that he saw Jesus with his own eyes (1 John 1:1-3)</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ea typeface="Microsoft YaHei"/>
              </a:rPr>
              <a:t>Peter says he </a:t>
            </a:r>
            <a:br/>
            <a:r>
              <a:rPr b="0" lang="en-US" sz="3200" spc="-1" strike="noStrike">
                <a:latin typeface="Arial"/>
                <a:ea typeface="Microsoft YaHei"/>
              </a:rPr>
              <a:t>witnessed the </a:t>
            </a:r>
            <a:br/>
            <a:r>
              <a:rPr b="0" lang="en-US" sz="3200" spc="-1" strike="noStrike">
                <a:latin typeface="Arial"/>
                <a:ea typeface="Microsoft YaHei"/>
              </a:rPr>
              <a:t>sufferings of Christ </a:t>
            </a:r>
            <a:br/>
            <a:r>
              <a:rPr b="0" lang="en-US" sz="3200" spc="-1" strike="noStrike">
                <a:latin typeface="Arial"/>
                <a:ea typeface="Microsoft YaHei"/>
              </a:rPr>
              <a:t>(1 Peter 5:1)</a:t>
            </a:r>
            <a:endParaRPr b="0" lang="en-US" sz="3200" spc="-1" strike="noStrike">
              <a:latin typeface="Arial"/>
            </a:endParaRPr>
          </a:p>
        </p:txBody>
      </p:sp>
      <p:pic>
        <p:nvPicPr>
          <p:cNvPr id="99" name="" descr=""/>
          <p:cNvPicPr/>
          <p:nvPr/>
        </p:nvPicPr>
        <p:blipFill>
          <a:blip r:embed="rId1"/>
          <a:stretch/>
        </p:blipFill>
        <p:spPr>
          <a:xfrm>
            <a:off x="4378320" y="2286000"/>
            <a:ext cx="5701320" cy="4114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Evidence by Omission</a:t>
            </a:r>
            <a:endParaRPr b="0" lang="en-US" sz="4400" spc="-1" strike="noStrike">
              <a:latin typeface="Arial"/>
            </a:endParaRPr>
          </a:p>
        </p:txBody>
      </p:sp>
      <p:sp>
        <p:nvSpPr>
          <p:cNvPr id="101"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9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What is not mentioned can be just as important as what is mentioned.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No mention of AD 70 </a:t>
            </a:r>
            <a:br/>
            <a:r>
              <a:rPr b="0" lang="en-US" sz="3200" spc="-1" strike="noStrike">
                <a:latin typeface="Arial"/>
              </a:rPr>
              <a:t>destruction of temple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Jesus predicted the </a:t>
            </a:r>
            <a:br/>
            <a:r>
              <a:rPr b="0" lang="en-US" sz="3200" spc="-1" strike="noStrike">
                <a:latin typeface="Arial"/>
              </a:rPr>
              <a:t>temple would be destroyed</a:t>
            </a:r>
            <a:endParaRPr b="0" lang="en-US" sz="3200" spc="-1" strike="noStrike">
              <a:latin typeface="Arial"/>
            </a:endParaRPr>
          </a:p>
        </p:txBody>
      </p:sp>
      <p:pic>
        <p:nvPicPr>
          <p:cNvPr id="102" name="" descr=""/>
          <p:cNvPicPr/>
          <p:nvPr/>
        </p:nvPicPr>
        <p:blipFill>
          <a:blip r:embed="rId1"/>
          <a:stretch/>
        </p:blipFill>
        <p:spPr>
          <a:xfrm>
            <a:off x="5943600" y="2918160"/>
            <a:ext cx="4136040" cy="27514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Luke – Omission of deaths</a:t>
            </a:r>
            <a:endParaRPr b="0" lang="en-US" sz="4400" spc="-1" strike="noStrike">
              <a:latin typeface="Arial"/>
            </a:endParaRPr>
          </a:p>
        </p:txBody>
      </p:sp>
      <p:sp>
        <p:nvSpPr>
          <p:cNvPr id="104" name="PlaceHolder 2"/>
          <p:cNvSpPr>
            <a:spLocks noGrp="1"/>
          </p:cNvSpPr>
          <p:nvPr>
            <p:ph/>
          </p:nvPr>
        </p:nvSpPr>
        <p:spPr>
          <a:xfrm>
            <a:off x="504000" y="1326600"/>
            <a:ext cx="9071280" cy="3287880"/>
          </a:xfrm>
          <a:prstGeom prst="rect">
            <a:avLst/>
          </a:prstGeom>
          <a:noFill/>
          <a:ln w="0">
            <a:noFill/>
          </a:ln>
        </p:spPr>
        <p:txBody>
          <a:bodyPr lIns="0" rIns="0" tIns="0" bIns="0" anchor="t">
            <a:normAutofit fontScale="66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 said nothing about these deaths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AD 64 – apostle Paul martyred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AD 65 – Peter martyred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Ad 62 – James the half brother of Jesus martyred (was leader of Jerusalem church)</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Paul was the main character in Acts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Peter was a major leader of the early church</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James was the leader of the early church at Jerusalem</a:t>
            </a:r>
            <a:endParaRPr b="0" lang="en-US" sz="3200" spc="-1" strike="noStrike">
              <a:latin typeface="Arial"/>
            </a:endParaRPr>
          </a:p>
        </p:txBody>
      </p:sp>
      <p:pic>
        <p:nvPicPr>
          <p:cNvPr id="105" name="" descr=""/>
          <p:cNvPicPr/>
          <p:nvPr/>
        </p:nvPicPr>
        <p:blipFill>
          <a:blip r:embed="rId1"/>
          <a:stretch/>
        </p:blipFill>
        <p:spPr>
          <a:xfrm>
            <a:off x="6982200" y="914400"/>
            <a:ext cx="2390040" cy="18036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226080"/>
            <a:ext cx="9071280" cy="94608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Luke - includes these deaths</a:t>
            </a:r>
            <a:endParaRPr b="0" lang="en-US" sz="4400" spc="-1" strike="noStrike">
              <a:latin typeface="Arial"/>
            </a:endParaRPr>
          </a:p>
        </p:txBody>
      </p:sp>
      <p:sp>
        <p:nvSpPr>
          <p:cNvPr id="107" name="PlaceHolder 2"/>
          <p:cNvSpPr>
            <a:spLocks noGrp="1"/>
          </p:cNvSpPr>
          <p:nvPr>
            <p:ph/>
          </p:nvPr>
        </p:nvSpPr>
        <p:spPr>
          <a:xfrm>
            <a:off x="504000" y="1326600"/>
            <a:ext cx="9071280" cy="32878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Stephen </a:t>
            </a:r>
            <a:br/>
            <a:r>
              <a:rPr b="0" lang="en-US" sz="3200" spc="-1" strike="noStrike">
                <a:latin typeface="Arial"/>
              </a:rPr>
              <a:t>(Acts 7:54-60)</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James </a:t>
            </a:r>
            <a:br/>
            <a:r>
              <a:rPr b="0" lang="en-US" sz="3200" spc="-1" strike="noStrike">
                <a:latin typeface="Arial"/>
              </a:rPr>
              <a:t>the brother of John </a:t>
            </a:r>
            <a:br/>
            <a:r>
              <a:rPr b="0" lang="en-US" sz="3200" spc="-1" strike="noStrike">
                <a:latin typeface="Arial"/>
              </a:rPr>
              <a:t>(Acts 12:1-2)</a:t>
            </a:r>
            <a:endParaRPr b="0" lang="en-US" sz="3200" spc="-1" strike="noStrike">
              <a:latin typeface="Arial"/>
            </a:endParaRPr>
          </a:p>
        </p:txBody>
      </p:sp>
      <p:pic>
        <p:nvPicPr>
          <p:cNvPr id="108" name="" descr=""/>
          <p:cNvPicPr/>
          <p:nvPr/>
        </p:nvPicPr>
        <p:blipFill>
          <a:blip r:embed="rId1"/>
          <a:stretch/>
        </p:blipFill>
        <p:spPr>
          <a:xfrm>
            <a:off x="4439520" y="1172520"/>
            <a:ext cx="5673240" cy="45421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3725</TotalTime>
  <Application>LibreOffice/7.3.1.3$Windows_X86_64 LibreOffice_project/a69ca51ded25f3eefd52d7bf9a5fad8c90b87951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2022-06-12T19:50:51Z</dcterms:modified>
  <cp:revision>234</cp:revision>
  <dc:subject/>
  <dc:title/>
</cp:coreProperties>
</file>

<file path=docProps/custom.xml><?xml version="1.0" encoding="utf-8"?>
<Properties xmlns="http://schemas.openxmlformats.org/officeDocument/2006/custom-properties" xmlns:vt="http://schemas.openxmlformats.org/officeDocument/2006/docPropsVTypes"/>
</file>